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60" r:id="rId1"/>
  </p:sldMasterIdLst>
  <p:notesMasterIdLst>
    <p:notesMasterId r:id="rId28"/>
  </p:notesMasterIdLst>
  <p:sldIdLst>
    <p:sldId id="344" r:id="rId2"/>
    <p:sldId id="349" r:id="rId3"/>
    <p:sldId id="350" r:id="rId4"/>
    <p:sldId id="355" r:id="rId5"/>
    <p:sldId id="354" r:id="rId6"/>
    <p:sldId id="378" r:id="rId7"/>
    <p:sldId id="369" r:id="rId8"/>
    <p:sldId id="370" r:id="rId9"/>
    <p:sldId id="374" r:id="rId10"/>
    <p:sldId id="375" r:id="rId11"/>
    <p:sldId id="376" r:id="rId12"/>
    <p:sldId id="387" r:id="rId13"/>
    <p:sldId id="395" r:id="rId14"/>
    <p:sldId id="396" r:id="rId15"/>
    <p:sldId id="388" r:id="rId16"/>
    <p:sldId id="389" r:id="rId17"/>
    <p:sldId id="390" r:id="rId18"/>
    <p:sldId id="391" r:id="rId19"/>
    <p:sldId id="392" r:id="rId20"/>
    <p:sldId id="377" r:id="rId21"/>
    <p:sldId id="386" r:id="rId22"/>
    <p:sldId id="289" r:id="rId23"/>
    <p:sldId id="292" r:id="rId24"/>
    <p:sldId id="393" r:id="rId25"/>
    <p:sldId id="394" r:id="rId26"/>
    <p:sldId id="385" r:id="rId2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3DED1"/>
    <a:srgbClr val="0000FF"/>
    <a:srgbClr val="AB3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2" autoAdjust="0"/>
    <p:restoredTop sz="80765" autoAdjust="0"/>
  </p:normalViewPr>
  <p:slideViewPr>
    <p:cSldViewPr snapToGrid="0" snapToObjects="1">
      <p:cViewPr>
        <p:scale>
          <a:sx n="51" d="100"/>
          <a:sy n="51" d="100"/>
        </p:scale>
        <p:origin x="199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59DBE2A-99CE-40DB-BDC4-82996B7B64D7}" type="datetime1">
              <a:rPr lang="en-US" altLang="en-US"/>
              <a:pPr>
                <a:defRPr/>
              </a:pPr>
              <a:t>9/6/2021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38BBC31-E0E7-476F-94B2-4ADDD669C7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732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ＭＳ Ｐゴシック" pitchFamily="-111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839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244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796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7963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07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3016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3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57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087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846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76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BBC31-E0E7-476F-94B2-4ADDD669C7E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81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361D8292-7A5A-44EB-ADEC-AA767D00200F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5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D73B-AC12-4256-9E12-E45AB393862B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2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E8A7-06A9-4796-98A4-479CF7079753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55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8500" y="905783"/>
            <a:ext cx="5470071" cy="1671658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8500" y="2661491"/>
            <a:ext cx="5470525" cy="1942419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600" b="0" i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475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king A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565150" y="1443038"/>
            <a:ext cx="4330700" cy="400050"/>
            <a:chOff x="457551" y="1666473"/>
            <a:chExt cx="4330477" cy="400110"/>
          </a:xfrm>
        </p:grpSpPr>
        <p:pic>
          <p:nvPicPr>
            <p:cNvPr id="5" name="Picture 3" descr="blue-paper-cardstock-texture.jpe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52" y="1715195"/>
              <a:ext cx="4330476" cy="33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57551" y="1666473"/>
              <a:ext cx="236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 Neue Bold Condensed" charset="0"/>
                </a:rPr>
                <a:t>In the Next Section…</a:t>
              </a:r>
            </a:p>
          </p:txBody>
        </p:sp>
      </p:grp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744538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6" descr="blue-paper-cardstock-texture.jpe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396038"/>
            <a:ext cx="9178926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107950" y="6497638"/>
            <a:ext cx="2573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  <a:latin typeface="Helvetica Neue Light" charset="0"/>
              </a:rPr>
              <a:t>The Practice of Statistics, 5</a:t>
            </a:r>
            <a:r>
              <a:rPr lang="en-US" altLang="en-US" sz="1200" baseline="30000">
                <a:solidFill>
                  <a:srgbClr val="FFFFFF"/>
                </a:solidFill>
                <a:latin typeface="Helvetica Neue Light" charset="0"/>
              </a:rPr>
              <a:t>th</a:t>
            </a:r>
            <a:r>
              <a:rPr lang="en-US" altLang="en-US" sz="1200">
                <a:solidFill>
                  <a:srgbClr val="FFFFFF"/>
                </a:solidFill>
                <a:latin typeface="Helvetica Neue Light" charset="0"/>
              </a:rPr>
              <a:t> Edition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8712200" y="6497638"/>
            <a:ext cx="3508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C65AD9B-79A2-4773-985B-AD331C281A99}" type="slidenum">
              <a:rPr lang="en-US" altLang="en-US" sz="1200" smtClean="0">
                <a:solidFill>
                  <a:srgbClr val="FFFFFF"/>
                </a:solidFill>
                <a:latin typeface="Helvetica Neue" charset="0"/>
              </a:rPr>
              <a:pPr eaLnBrk="1" hangingPunct="1">
                <a:defRPr/>
              </a:pPr>
              <a:t>‹#›</a:t>
            </a:fld>
            <a:endParaRPr lang="en-US" altLang="en-US" sz="1200">
              <a:solidFill>
                <a:srgbClr val="FFFFFF"/>
              </a:solidFill>
              <a:latin typeface="Helvetica Neue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" y="242888"/>
            <a:ext cx="28717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800">
                <a:solidFill>
                  <a:prstClr val="black"/>
                </a:solidFill>
                <a:latin typeface="Helvetica Neue Light" charset="0"/>
              </a:rPr>
              <a:t>Looking Ahead…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141" y="1831659"/>
            <a:ext cx="8111659" cy="375279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2225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oking A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565150" y="1443038"/>
            <a:ext cx="4330700" cy="400050"/>
            <a:chOff x="457551" y="1666473"/>
            <a:chExt cx="4330477" cy="400110"/>
          </a:xfrm>
        </p:grpSpPr>
        <p:pic>
          <p:nvPicPr>
            <p:cNvPr id="5" name="Picture 3" descr="blue-paper-cardstock-texture.jpe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52" y="1715195"/>
              <a:ext cx="4330476" cy="33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57551" y="1666473"/>
              <a:ext cx="2363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Helvetica Neue Bold Condensed" charset="0"/>
                </a:rPr>
                <a:t>In the Next Section…</a:t>
              </a:r>
            </a:p>
          </p:txBody>
        </p:sp>
      </p:grp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744538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6" descr="blue-paper-cardstock-texture.jpe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396038"/>
            <a:ext cx="9178926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107950" y="6497638"/>
            <a:ext cx="2573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  <a:latin typeface="Helvetica Neue Light" charset="0"/>
              </a:rPr>
              <a:t>The Practice of Statistics, 5</a:t>
            </a:r>
            <a:r>
              <a:rPr lang="en-US" altLang="en-US" sz="1200" baseline="30000">
                <a:solidFill>
                  <a:srgbClr val="FFFFFF"/>
                </a:solidFill>
                <a:latin typeface="Helvetica Neue Light" charset="0"/>
              </a:rPr>
              <a:t>th</a:t>
            </a:r>
            <a:r>
              <a:rPr lang="en-US" altLang="en-US" sz="1200">
                <a:solidFill>
                  <a:srgbClr val="FFFFFF"/>
                </a:solidFill>
                <a:latin typeface="Helvetica Neue Light" charset="0"/>
              </a:rPr>
              <a:t> Edition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8712200" y="6497638"/>
            <a:ext cx="3508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5C0ED9B9-FB28-4F9F-BB58-FB7784056B01}" type="slidenum">
              <a:rPr lang="en-US" altLang="en-US" sz="1200" smtClean="0">
                <a:solidFill>
                  <a:srgbClr val="FFFFFF"/>
                </a:solidFill>
                <a:latin typeface="Helvetica Neue" charset="0"/>
              </a:rPr>
              <a:pPr eaLnBrk="1" hangingPunct="1">
                <a:defRPr/>
              </a:pPr>
              <a:t>‹#›</a:t>
            </a:fld>
            <a:endParaRPr lang="en-US" altLang="en-US" sz="1200">
              <a:solidFill>
                <a:srgbClr val="FFFFFF"/>
              </a:solidFill>
              <a:latin typeface="Helvetica Neue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" y="242888"/>
            <a:ext cx="28717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800">
                <a:solidFill>
                  <a:prstClr val="black"/>
                </a:solidFill>
                <a:latin typeface="Helvetica Neue Light" charset="0"/>
              </a:rPr>
              <a:t>Looking Ahead…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141" y="1831659"/>
            <a:ext cx="8111659" cy="3752795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86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DEACD-722F-4835-8C36-350D1156C46F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1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C829D4D-0BFC-4907-B876-8D0F29D25B8B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66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F713-3024-4B60-8C85-AB19FBDEA5C9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9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0D8C-FEE3-44E4-9FC3-58ECB605B60D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8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FF06-CDBB-4575-A3CF-D3C40F356B44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B23BA-8BFA-4D1F-A6AD-B650E27402E6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6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3E8C-8E71-4ACB-A6F3-3C86F80AFB02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43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5ABCC35-AE37-4B74-AFDC-2B5B2D807A04}" type="datetimeFigureOut">
              <a:rPr lang="en-US" dirty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677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AB1085F-EFF2-4205-B595-9A467D7FB573}" type="datetime1">
              <a:rPr lang="en-US" altLang="en-US" smtClean="0"/>
              <a:pPr>
                <a:defRPr/>
              </a:pPr>
              <a:t>9/6/2021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A03096C-EB8C-4A23-87F3-DEE7380E477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22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  <p:sldLayoutId id="2147484662" r:id="rId2"/>
    <p:sldLayoutId id="2147484663" r:id="rId3"/>
    <p:sldLayoutId id="2147484664" r:id="rId4"/>
    <p:sldLayoutId id="2147484665" r:id="rId5"/>
    <p:sldLayoutId id="2147484666" r:id="rId6"/>
    <p:sldLayoutId id="2147484667" r:id="rId7"/>
    <p:sldLayoutId id="2147484668" r:id="rId8"/>
    <p:sldLayoutId id="2147484669" r:id="rId9"/>
    <p:sldLayoutId id="2147484670" r:id="rId10"/>
    <p:sldLayoutId id="2147484671" r:id="rId11"/>
    <p:sldLayoutId id="2147484672" r:id="rId12"/>
    <p:sldLayoutId id="2147484638" r:id="rId13"/>
    <p:sldLayoutId id="2147484650" r:id="rId14"/>
  </p:sldLayoutIdLst>
  <p:transition spd="med">
    <p:pull dir="l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odor.org/interactivate/dictionary/h.html%22%20/l%20%22histogra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hodor.org/interactivate/dictionary/b.html%22%20/l%20%22bargraph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8498" y="2487525"/>
            <a:ext cx="8177143" cy="19431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Arial" charset="0"/>
              <a:buNone/>
              <a:defRPr/>
            </a:pPr>
            <a:r>
              <a:rPr lang="en-US" sz="4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 Neue Bold Condensed" charset="0"/>
                <a:cs typeface="Helvetica Neue Bold Condensed" charset="0"/>
              </a:rPr>
              <a:t>Displaying </a:t>
            </a:r>
            <a:r>
              <a:rPr 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 Neue Bold Condensed" charset="0"/>
                <a:cs typeface="Helvetica Neue Bold Condensed" charset="0"/>
              </a:rPr>
              <a:t>Quantitative Data with Graphs</a:t>
            </a:r>
            <a:endParaRPr lang="en-US" sz="44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Helvetica Neue Bold Condensed" charset="0"/>
              <a:cs typeface="Helvetica Neue Bold Condensed" charset="0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98498" y="1240187"/>
            <a:ext cx="7799457" cy="1671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0" i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 Neue Bold Condensed"/>
                <a:ea typeface="+mn-ea"/>
                <a:cs typeface="Helvetica Neue Bold Condensed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4800" b="1" dirty="0" smtClean="0"/>
              <a:t>Lecture 4 </a:t>
            </a:r>
            <a:endParaRPr lang="en-US" altLang="zh-CN" sz="4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698498" y="5655369"/>
            <a:ext cx="749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Ref:  Introduction to Statistics and Data Analysis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The Practice of Statistics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69900"/>
          </a:xfrm>
        </p:spPr>
        <p:txBody>
          <a:bodyPr rtlCol="0" anchor="t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>
                <a:latin typeface="Helvetica Neue Light" charset="0"/>
                <a:ea typeface="ＭＳ Ｐゴシック" pitchFamily="34" charset="-128"/>
              </a:rPr>
              <a:t>S</a:t>
            </a:r>
            <a:r>
              <a:rPr lang="en-US" altLang="zh-CN" dirty="0" smtClean="0">
                <a:latin typeface="Helvetica Neue Light" charset="0"/>
                <a:ea typeface="ＭＳ Ｐゴシック" pitchFamily="34" charset="-128"/>
              </a:rPr>
              <a:t>plit </a:t>
            </a:r>
            <a:r>
              <a:rPr lang="en-US" altLang="zh-CN" dirty="0" err="1" smtClean="0">
                <a:latin typeface="Helvetica Neue Light" charset="0"/>
                <a:ea typeface="ＭＳ Ｐゴシック" pitchFamily="34" charset="-128"/>
              </a:rPr>
              <a:t>stemplot</a:t>
            </a:r>
            <a:r>
              <a:rPr lang="en-US" altLang="zh-CN" dirty="0" smtClean="0">
                <a:latin typeface="Helvetica Neue Light" charset="0"/>
                <a:ea typeface="ＭＳ Ｐゴシック" pitchFamily="34" charset="-128"/>
              </a:rPr>
              <a:t> &amp; Back-to-back </a:t>
            </a:r>
            <a:r>
              <a:rPr lang="en-US" altLang="zh-CN" dirty="0" err="1" smtClean="0">
                <a:latin typeface="Helvetica Neue Light" charset="0"/>
                <a:ea typeface="ＭＳ Ｐゴシック" pitchFamily="34" charset="-128"/>
              </a:rPr>
              <a:t>stemplot</a:t>
            </a:r>
            <a:endParaRPr lang="en-US" altLang="en-US" dirty="0">
              <a:latin typeface="Helvetica Neue Light" charset="0"/>
              <a:ea typeface="ＭＳ Ｐゴシック" pitchFamily="34" charset="-128"/>
            </a:endParaRPr>
          </a:p>
        </p:txBody>
      </p:sp>
      <p:sp>
        <p:nvSpPr>
          <p:cNvPr id="40963" name="TextBox 7"/>
          <p:cNvSpPr txBox="1">
            <a:spLocks noChangeArrowheads="1"/>
          </p:cNvSpPr>
          <p:nvPr/>
        </p:nvSpPr>
        <p:spPr bwMode="auto">
          <a:xfrm>
            <a:off x="457200" y="1060809"/>
            <a:ext cx="78184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Arial" pitchFamily="34" charset="0"/>
              </a:rPr>
              <a:t>Two distributions of the same quantitative variable can be compared using a </a:t>
            </a:r>
            <a:r>
              <a:rPr lang="en-US" altLang="en-US" sz="2000" b="1" dirty="0" smtClean="0">
                <a:latin typeface="Arial" pitchFamily="34" charset="0"/>
              </a:rPr>
              <a:t>back-to-back </a:t>
            </a:r>
            <a:r>
              <a:rPr lang="en-US" altLang="en-US" sz="2000" b="1" dirty="0" err="1" smtClean="0">
                <a:latin typeface="Arial" pitchFamily="34" charset="0"/>
              </a:rPr>
              <a:t>stemplot</a:t>
            </a:r>
            <a:r>
              <a:rPr lang="en-US" altLang="en-US" sz="2000" b="1" dirty="0" smtClean="0">
                <a:latin typeface="Arial" pitchFamily="34" charset="0"/>
              </a:rPr>
              <a:t> </a:t>
            </a:r>
            <a:r>
              <a:rPr lang="en-US" altLang="en-US" sz="2000" dirty="0" smtClean="0">
                <a:latin typeface="Arial" pitchFamily="34" charset="0"/>
              </a:rPr>
              <a:t>with common stems.</a:t>
            </a:r>
            <a:endParaRPr lang="en-US" altLang="en-US" sz="2000" dirty="0">
              <a:latin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85775" y="2409825"/>
          <a:ext cx="4148137" cy="590550"/>
        </p:xfrm>
        <a:graphic>
          <a:graphicData uri="http://schemas.openxmlformats.org/drawingml/2006/table">
            <a:tbl>
              <a:tblPr/>
              <a:tblGrid>
                <a:gridCol w="41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45150" y="4695605"/>
            <a:ext cx="15398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600" dirty="0">
                <a:latin typeface="Arial" pitchFamily="34" charset="0"/>
              </a:rPr>
              <a:t>Key: 4|9 represents a student who reported having 49 pairs of shoes.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44650" y="2100263"/>
            <a:ext cx="1539875" cy="307975"/>
          </a:xfrm>
          <a:prstGeom prst="rect">
            <a:avLst/>
          </a:prstGeom>
          <a:gradFill rotWithShape="1">
            <a:gsLst>
              <a:gs pos="0">
                <a:srgbClr val="A1B3FB"/>
              </a:gs>
              <a:gs pos="100000">
                <a:srgbClr val="3B60BB"/>
              </a:gs>
            </a:gsLst>
            <a:lin ang="5400000"/>
          </a:gradFill>
          <a:ln w="9525">
            <a:solidFill>
              <a:srgbClr val="4663A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rgbClr val="000000"/>
                </a:solidFill>
                <a:latin typeface="+mn-lt"/>
                <a:ea typeface="+mn-ea"/>
              </a:rPr>
              <a:t>Females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13288" y="2409825"/>
          <a:ext cx="3876675" cy="609600"/>
        </p:xfrm>
        <a:graphic>
          <a:graphicData uri="http://schemas.openxmlformats.org/drawingml/2006/table">
            <a:tbl>
              <a:tblPr/>
              <a:tblGrid>
                <a:gridCol w="38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89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Group 35"/>
          <p:cNvGrpSpPr>
            <a:grpSpLocks/>
          </p:cNvGrpSpPr>
          <p:nvPr/>
        </p:nvGrpSpPr>
        <p:grpSpPr bwMode="auto">
          <a:xfrm>
            <a:off x="4356100" y="3049368"/>
            <a:ext cx="1508125" cy="3338512"/>
            <a:chOff x="4126577" y="3350245"/>
            <a:chExt cx="1508813" cy="3338596"/>
          </a:xfrm>
        </p:grpSpPr>
        <p:sp>
          <p:nvSpPr>
            <p:cNvPr id="41043" name="TextBox 29"/>
            <p:cNvSpPr txBox="1">
              <a:spLocks noChangeArrowheads="1"/>
            </p:cNvSpPr>
            <p:nvPr/>
          </p:nvSpPr>
          <p:spPr bwMode="auto">
            <a:xfrm>
              <a:off x="4126577" y="3350245"/>
              <a:ext cx="1508813" cy="3293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1" dirty="0">
                  <a:latin typeface="Arial" pitchFamily="34" charset="0"/>
                </a:rPr>
                <a:t>      Males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0   4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0   555677778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1   0000124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1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2   2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2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3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3   58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4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4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5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5</a:t>
              </a:r>
            </a:p>
          </p:txBody>
        </p:sp>
        <p:cxnSp>
          <p:nvCxnSpPr>
            <p:cNvPr id="17" name="Straight Connector 16"/>
            <p:cNvCxnSpPr>
              <a:cxnSpLocks noChangeShapeType="1"/>
            </p:cNvCxnSpPr>
            <p:nvPr/>
          </p:nvCxnSpPr>
          <p:spPr bwMode="auto">
            <a:xfrm rot="5400000">
              <a:off x="2918595" y="5164802"/>
              <a:ext cx="3046489" cy="15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8" name="Group 36"/>
          <p:cNvGrpSpPr>
            <a:grpSpLocks/>
          </p:cNvGrpSpPr>
          <p:nvPr/>
        </p:nvGrpSpPr>
        <p:grpSpPr bwMode="auto">
          <a:xfrm>
            <a:off x="2830513" y="3049368"/>
            <a:ext cx="1509712" cy="3338512"/>
            <a:chOff x="2617764" y="3350245"/>
            <a:chExt cx="1510402" cy="3338596"/>
          </a:xfrm>
        </p:grpSpPr>
        <p:cxnSp>
          <p:nvCxnSpPr>
            <p:cNvPr id="19" name="Straight Connector 18"/>
            <p:cNvCxnSpPr>
              <a:cxnSpLocks noChangeShapeType="1"/>
            </p:cNvCxnSpPr>
            <p:nvPr/>
          </p:nvCxnSpPr>
          <p:spPr bwMode="auto">
            <a:xfrm rot="5400000">
              <a:off x="2604128" y="5164802"/>
              <a:ext cx="3046489" cy="15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042" name="TextBox 32"/>
            <p:cNvSpPr txBox="1">
              <a:spLocks noChangeArrowheads="1"/>
            </p:cNvSpPr>
            <p:nvPr/>
          </p:nvSpPr>
          <p:spPr bwMode="auto">
            <a:xfrm>
              <a:off x="2617764" y="3350245"/>
              <a:ext cx="1508813" cy="3293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b="1" dirty="0">
                  <a:latin typeface="Arial" pitchFamily="34" charset="0"/>
                </a:rPr>
                <a:t>Females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US" altLang="en-US" sz="1600" dirty="0">
                <a:latin typeface="Arial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US" altLang="en-US" sz="1600" dirty="0">
                <a:latin typeface="Arial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333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95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4332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66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410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8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US" altLang="en-US" sz="1600" dirty="0">
                <a:latin typeface="Arial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9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100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7</a:t>
              </a:r>
            </a:p>
          </p:txBody>
        </p: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864225" y="2100263"/>
            <a:ext cx="1539875" cy="307975"/>
          </a:xfrm>
          <a:prstGeom prst="rect">
            <a:avLst/>
          </a:prstGeom>
          <a:gradFill rotWithShape="1">
            <a:gsLst>
              <a:gs pos="0">
                <a:srgbClr val="A1B3FB"/>
              </a:gs>
              <a:gs pos="100000">
                <a:srgbClr val="3B60BB"/>
              </a:gs>
            </a:gsLst>
            <a:lin ang="5400000"/>
          </a:gradFill>
          <a:ln w="9525">
            <a:solidFill>
              <a:srgbClr val="4663A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rgbClr val="000000"/>
                </a:solidFill>
                <a:latin typeface="+mn-lt"/>
                <a:ea typeface="+mn-ea"/>
              </a:rPr>
              <a:t>Males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4192" y="4083485"/>
            <a:ext cx="2370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Interesting inference?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12854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7439" y="172373"/>
            <a:ext cx="8329808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</a:rPr>
              <a:t>Histograms</a:t>
            </a:r>
            <a:r>
              <a:rPr lang="en-US" altLang="zh-CN" sz="2400" dirty="0">
                <a:solidFill>
                  <a:srgbClr val="000000"/>
                </a:solidFill>
              </a:rPr>
              <a:t> resemble </a:t>
            </a:r>
            <a:r>
              <a:rPr lang="en-US" altLang="zh-CN" sz="2400" b="1" dirty="0">
                <a:solidFill>
                  <a:srgbClr val="000000"/>
                </a:solidFill>
              </a:rPr>
              <a:t>bar charts</a:t>
            </a:r>
            <a:r>
              <a:rPr lang="en-US" altLang="zh-CN" sz="2400" dirty="0">
                <a:solidFill>
                  <a:srgbClr val="000000"/>
                </a:solidFill>
              </a:rPr>
              <a:t> closely. 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</a:rPr>
              <a:t>One </a:t>
            </a:r>
            <a:r>
              <a:rPr lang="en-US" altLang="zh-CN" sz="2400" dirty="0">
                <a:solidFill>
                  <a:srgbClr val="000000"/>
                </a:solidFill>
              </a:rPr>
              <a:t>main </a:t>
            </a:r>
            <a:r>
              <a:rPr lang="en-US" altLang="zh-CN" sz="2400" dirty="0" smtClean="0">
                <a:solidFill>
                  <a:srgbClr val="000000"/>
                </a:solidFill>
              </a:rPr>
              <a:t>difference: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- histograms: </a:t>
            </a:r>
            <a:r>
              <a:rPr lang="en-US" altLang="zh-CN" sz="2400" b="1" dirty="0">
                <a:solidFill>
                  <a:srgbClr val="000000"/>
                </a:solidFill>
              </a:rPr>
              <a:t>bars touching each other</a:t>
            </a:r>
            <a:r>
              <a:rPr lang="en-US" altLang="zh-CN" sz="2400" dirty="0">
                <a:solidFill>
                  <a:srgbClr val="000000"/>
                </a:solidFill>
              </a:rPr>
              <a:t>, with no 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 spacing </a:t>
            </a:r>
            <a:r>
              <a:rPr lang="en-US" altLang="zh-CN" sz="2400" dirty="0">
                <a:solidFill>
                  <a:srgbClr val="000000"/>
                </a:solidFill>
              </a:rPr>
              <a:t>in </a:t>
            </a:r>
            <a:r>
              <a:rPr lang="en-US" altLang="zh-CN" sz="2400" dirty="0" smtClean="0">
                <a:solidFill>
                  <a:srgbClr val="000000"/>
                </a:solidFill>
              </a:rPr>
              <a:t>between.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</a:rPr>
              <a:t> - bar charts: </a:t>
            </a:r>
            <a:r>
              <a:rPr lang="en-US" altLang="zh-CN" sz="2400" dirty="0">
                <a:solidFill>
                  <a:srgbClr val="000000"/>
                </a:solidFill>
              </a:rPr>
              <a:t>have </a:t>
            </a:r>
            <a:r>
              <a:rPr lang="en-US" altLang="zh-CN" sz="2400" b="1" dirty="0">
                <a:solidFill>
                  <a:srgbClr val="000000"/>
                </a:solidFill>
              </a:rPr>
              <a:t>spaces to separate the bars</a:t>
            </a:r>
            <a:r>
              <a:rPr lang="en-US" altLang="zh-CN" sz="2400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3" y="2966214"/>
            <a:ext cx="8805779" cy="38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3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3" y="561067"/>
            <a:ext cx="8824049" cy="58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Old Faithfu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02" y="730276"/>
            <a:ext cx="8920595" cy="4856332"/>
          </a:xfrm>
        </p:spPr>
      </p:pic>
    </p:spTree>
    <p:extLst>
      <p:ext uri="{BB962C8B-B14F-4D97-AF65-F5344CB8AC3E}">
        <p14:creationId xmlns:p14="http://schemas.microsoft.com/office/powerpoint/2010/main" val="34200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3" y="561067"/>
            <a:ext cx="8824049" cy="58590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3151" y="3995803"/>
            <a:ext cx="338202" cy="951978"/>
          </a:xfrm>
          <a:prstGeom prst="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2992" y="3558115"/>
                <a:ext cx="248252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rgbClr val="C0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1.5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000" b="1" dirty="0" smtClean="0">
                    <a:solidFill>
                      <a:srgbClr val="C00000"/>
                    </a:solidFill>
                    <a:cs typeface="Arial" panose="020B0604020202020204" pitchFamily="34" charset="0"/>
                  </a:rPr>
                  <a:t>duration&lt;1.75</a:t>
                </a:r>
                <a:endParaRPr lang="zh-CN" altLang="en-US" sz="2000" b="1" dirty="0">
                  <a:solidFill>
                    <a:srgbClr val="C0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2" y="3558115"/>
                <a:ext cx="2482525" cy="400110"/>
              </a:xfrm>
              <a:prstGeom prst="rect">
                <a:avLst/>
              </a:prstGeom>
              <a:blipFill>
                <a:blip r:embed="rId4"/>
                <a:stretch>
                  <a:fillRect l="-2451"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651353" y="4258849"/>
            <a:ext cx="4396636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110619" y="4031393"/>
            <a:ext cx="237994" cy="901874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09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2" y="485508"/>
            <a:ext cx="8936096" cy="589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9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7891" y="382012"/>
            <a:ext cx="87431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cs typeface="Arial" panose="020B0604020202020204" pitchFamily="34" charset="0"/>
              </a:rPr>
              <a:t>Sales tax rates vary widely across the United States. Four states charge no </a:t>
            </a:r>
            <a:r>
              <a:rPr lang="en-US" altLang="zh-CN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state or </a:t>
            </a:r>
            <a:r>
              <a:rPr lang="en-US" altLang="zh-CN" sz="2000" dirty="0">
                <a:solidFill>
                  <a:srgbClr val="000000"/>
                </a:solidFill>
                <a:cs typeface="Arial" panose="020B0604020202020204" pitchFamily="34" charset="0"/>
              </a:rPr>
              <a:t>local sales tax: Delaware, Montana, New Hampshire, and Oregon. The table shows </a:t>
            </a:r>
            <a:r>
              <a:rPr lang="en-US" altLang="zh-CN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data on </a:t>
            </a:r>
            <a:r>
              <a:rPr lang="en-US" altLang="zh-CN" sz="2000" dirty="0">
                <a:solidFill>
                  <a:srgbClr val="000000"/>
                </a:solidFill>
                <a:cs typeface="Arial" panose="020B0604020202020204" pitchFamily="34" charset="0"/>
              </a:rPr>
              <a:t>the average total tax rate for each of </a:t>
            </a:r>
            <a:r>
              <a:rPr lang="en-US" altLang="zh-CN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the remaining </a:t>
            </a:r>
            <a:r>
              <a:rPr lang="en-US" altLang="zh-CN" sz="2000" dirty="0">
                <a:solidFill>
                  <a:srgbClr val="000000"/>
                </a:solidFill>
                <a:cs typeface="Arial" panose="020B0604020202020204" pitchFamily="34" charset="0"/>
              </a:rPr>
              <a:t>46 states and the District </a:t>
            </a:r>
            <a:r>
              <a:rPr lang="en-US" altLang="zh-CN" sz="2000" dirty="0" smtClean="0">
                <a:solidFill>
                  <a:srgbClr val="000000"/>
                </a:solidFill>
                <a:cs typeface="Arial" panose="020B0604020202020204" pitchFamily="34" charset="0"/>
              </a:rPr>
              <a:t>of Columbia</a:t>
            </a:r>
            <a:r>
              <a:rPr lang="en-US" altLang="zh-CN" sz="2000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US" altLang="zh-CN" sz="2000" dirty="0">
                <a:cs typeface="Arial" panose="020B0604020202020204" pitchFamily="34" charset="0"/>
              </a:rPr>
              <a:t> </a:t>
            </a:r>
            <a:br>
              <a:rPr lang="en-US" altLang="zh-CN" sz="2000" dirty="0">
                <a:cs typeface="Arial" panose="020B0604020202020204" pitchFamily="34" charset="0"/>
              </a:rPr>
            </a:br>
            <a:endParaRPr lang="zh-CN" altLang="en-US" sz="2000" dirty="0"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46920"/>
          <a:stretch/>
        </p:blipFill>
        <p:spPr>
          <a:xfrm>
            <a:off x="328616" y="1706644"/>
            <a:ext cx="1829367" cy="48194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46693"/>
          <a:stretch/>
        </p:blipFill>
        <p:spPr>
          <a:xfrm>
            <a:off x="1611672" y="1745861"/>
            <a:ext cx="1331944" cy="48052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53155" b="-1"/>
          <a:stretch/>
        </p:blipFill>
        <p:spPr>
          <a:xfrm>
            <a:off x="3136200" y="2013228"/>
            <a:ext cx="1736447" cy="4037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53328"/>
          <a:stretch/>
        </p:blipFill>
        <p:spPr>
          <a:xfrm>
            <a:off x="4598149" y="2025754"/>
            <a:ext cx="1264032" cy="39925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t="1309"/>
          <a:stretch/>
        </p:blipFill>
        <p:spPr>
          <a:xfrm>
            <a:off x="6059635" y="1954060"/>
            <a:ext cx="1664159" cy="471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10698" t="906"/>
          <a:stretch/>
        </p:blipFill>
        <p:spPr>
          <a:xfrm>
            <a:off x="7678455" y="1991638"/>
            <a:ext cx="545470" cy="467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2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3671" y="597777"/>
            <a:ext cx="81168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LiberationSerif"/>
              </a:rPr>
              <a:t>Make a frequency histogram to display the </a:t>
            </a:r>
            <a:r>
              <a:rPr lang="en-US" altLang="zh-CN" sz="2400" dirty="0" smtClean="0">
                <a:solidFill>
                  <a:srgbClr val="000000"/>
                </a:solidFill>
                <a:latin typeface="LiberationSerif"/>
              </a:rPr>
              <a:t>data of the following 46 states.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46920"/>
          <a:stretch/>
        </p:blipFill>
        <p:spPr>
          <a:xfrm>
            <a:off x="328616" y="1706644"/>
            <a:ext cx="1829367" cy="48194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46693"/>
          <a:stretch/>
        </p:blipFill>
        <p:spPr>
          <a:xfrm>
            <a:off x="1611672" y="1745861"/>
            <a:ext cx="1331944" cy="48052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53155" b="-1"/>
          <a:stretch/>
        </p:blipFill>
        <p:spPr>
          <a:xfrm>
            <a:off x="3136200" y="2013228"/>
            <a:ext cx="1736447" cy="4037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53328"/>
          <a:stretch/>
        </p:blipFill>
        <p:spPr>
          <a:xfrm>
            <a:off x="4598149" y="2025754"/>
            <a:ext cx="1264032" cy="39925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t="1309"/>
          <a:stretch/>
        </p:blipFill>
        <p:spPr>
          <a:xfrm>
            <a:off x="6059635" y="1954060"/>
            <a:ext cx="1664159" cy="471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l="10698" t="906"/>
          <a:stretch/>
        </p:blipFill>
        <p:spPr>
          <a:xfrm>
            <a:off x="7678455" y="1991638"/>
            <a:ext cx="545470" cy="467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6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5398"/>
          <a:stretch/>
        </p:blipFill>
        <p:spPr>
          <a:xfrm>
            <a:off x="508531" y="533069"/>
            <a:ext cx="3875579" cy="26485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31" y="3181611"/>
            <a:ext cx="3861256" cy="11649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779" y="2379945"/>
            <a:ext cx="7168879" cy="41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5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1939" y="498995"/>
            <a:ext cx="83485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  <a:latin typeface="LiberationSerif"/>
              </a:rPr>
              <a:t>What </a:t>
            </a:r>
            <a:r>
              <a:rPr lang="en-US" altLang="zh-CN" sz="2400" dirty="0">
                <a:solidFill>
                  <a:srgbClr val="000000"/>
                </a:solidFill>
                <a:latin typeface="LiberationSerif"/>
              </a:rPr>
              <a:t>percent of values in the distribution are less than 6.0? Interpret this result in context.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13567" y="4995125"/>
            <a:ext cx="83172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cs typeface="Arial" panose="020B0604020202020204" pitchFamily="34" charset="0"/>
              </a:rPr>
              <a:t>8/47 = 0.170 = 17.0</a:t>
            </a:r>
            <a:r>
              <a:rPr lang="en-US" altLang="zh-CN" sz="2400" dirty="0" smtClean="0">
                <a:solidFill>
                  <a:srgbClr val="000000"/>
                </a:solidFill>
                <a:cs typeface="Arial" panose="020B0604020202020204" pitchFamily="34" charset="0"/>
              </a:rPr>
              <a:t>%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cs typeface="Arial" panose="020B0604020202020204" pitchFamily="34" charset="0"/>
              </a:rPr>
              <a:t>17</a:t>
            </a:r>
            <a:r>
              <a:rPr lang="en-US" altLang="zh-CN" sz="2400" dirty="0">
                <a:solidFill>
                  <a:srgbClr val="000000"/>
                </a:solidFill>
                <a:cs typeface="Arial" panose="020B0604020202020204" pitchFamily="34" charset="0"/>
              </a:rPr>
              <a:t>% of the states (including the District of Columbia) have </a:t>
            </a:r>
            <a:r>
              <a:rPr lang="en-US" altLang="zh-CN" sz="2400" dirty="0" smtClean="0">
                <a:solidFill>
                  <a:srgbClr val="000000"/>
                </a:solidFill>
                <a:cs typeface="Arial" panose="020B0604020202020204" pitchFamily="34" charset="0"/>
              </a:rPr>
              <a:t>tax rates </a:t>
            </a:r>
            <a:r>
              <a:rPr lang="en-US" altLang="zh-CN" sz="2400" dirty="0">
                <a:solidFill>
                  <a:srgbClr val="000000"/>
                </a:solidFill>
                <a:cs typeface="Arial" panose="020B0604020202020204" pitchFamily="34" charset="0"/>
              </a:rPr>
              <a:t>less than 6%.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br>
              <a:rPr lang="en-US" altLang="zh-CN" sz="2400" dirty="0">
                <a:cs typeface="Arial" panose="020B0604020202020204" pitchFamily="34" charset="0"/>
              </a:rPr>
            </a:br>
            <a:endParaRPr lang="zh-CN" altLang="en-US" sz="2400" dirty="0"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7" y="1273285"/>
            <a:ext cx="6456033" cy="37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496887" y="834659"/>
            <a:ext cx="8358878" cy="4205288"/>
          </a:xfrm>
        </p:spPr>
        <p:txBody>
          <a:bodyPr>
            <a:noAutofit/>
          </a:bodyPr>
          <a:lstStyle/>
          <a:p>
            <a:pPr algn="l" eaLnBrk="1" hangingPunct="1">
              <a:lnSpc>
                <a:spcPct val="200000"/>
              </a:lnSpc>
            </a:pPr>
            <a:r>
              <a:rPr lang="en-US" altLang="zh-CN" sz="3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Learning Objects: </a:t>
            </a:r>
          </a:p>
          <a:p>
            <a:pPr algn="l" eaLnBrk="1" hangingPunct="1">
              <a:lnSpc>
                <a:spcPct val="200000"/>
              </a:lnSpc>
            </a:pPr>
            <a:endParaRPr lang="en-US" altLang="en-US" sz="2800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</a:t>
            </a:r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ake</a:t>
            </a:r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and </a:t>
            </a:r>
            <a:r>
              <a:rPr lang="en-US" altLang="zh-CN" sz="2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interpret </a:t>
            </a:r>
            <a:r>
              <a:rPr lang="en-US" altLang="en-US" sz="28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dotplots,</a:t>
            </a:r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altLang="en-US" sz="28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stemplots </a:t>
            </a: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and </a:t>
            </a:r>
            <a:r>
              <a:rPr lang="en-US" altLang="en-US" sz="2800" b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histograms</a:t>
            </a:r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of quantitative </a:t>
            </a:r>
            <a:r>
              <a:rPr lang="en-US" altLang="en-US" sz="2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data</a:t>
            </a:r>
          </a:p>
          <a:p>
            <a:pPr algn="l" eaLnBrk="1" hangingPunct="1">
              <a:lnSpc>
                <a:spcPct val="200000"/>
              </a:lnSpc>
            </a:pP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1248" y="558342"/>
            <a:ext cx="8868428" cy="557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822960">
              <a:spcBef>
                <a:spcPts val="900"/>
              </a:spcBef>
              <a:defRPr sz="36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3200" dirty="0">
                <a:ea typeface="Arial"/>
                <a:cs typeface="Arial" panose="020B0604020202020204" pitchFamily="34" charset="0"/>
                <a:hlinkClick r:id="rId3"/>
              </a:rPr>
              <a:t>Histograms</a:t>
            </a:r>
            <a:r>
              <a:rPr lang="zh-CN" altLang="en-US" sz="2400" dirty="0">
                <a:solidFill>
                  <a:srgbClr val="000000"/>
                </a:solidFill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</a:rPr>
              <a:t> "sorting </a:t>
            </a:r>
            <a:r>
              <a:rPr lang="en-US" altLang="zh-CN" sz="2400" dirty="0" smtClean="0">
                <a:solidFill>
                  <a:srgbClr val="000000"/>
                </a:solidFill>
              </a:rPr>
              <a:t>bins“</a:t>
            </a:r>
          </a:p>
          <a:p>
            <a:pPr marR="822960">
              <a:spcBef>
                <a:spcPts val="900"/>
              </a:spcBef>
              <a:defRPr sz="36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- sort data </a:t>
            </a:r>
            <a:r>
              <a:rPr lang="en-US" altLang="zh-CN" sz="2400" dirty="0">
                <a:solidFill>
                  <a:srgbClr val="000000"/>
                </a:solidFill>
              </a:rPr>
              <a:t>by placing them into "</a:t>
            </a:r>
            <a:r>
              <a:rPr lang="en-US" altLang="zh-CN" sz="2400" dirty="0" smtClean="0">
                <a:solidFill>
                  <a:srgbClr val="000000"/>
                </a:solidFill>
              </a:rPr>
              <a:t>bins" </a:t>
            </a:r>
          </a:p>
          <a:p>
            <a:pPr marR="822960">
              <a:spcBef>
                <a:spcPts val="900"/>
              </a:spcBef>
              <a:defRPr sz="36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2400" dirty="0" smtClean="0">
                <a:solidFill>
                  <a:srgbClr val="000000"/>
                </a:solidFill>
              </a:rPr>
              <a:t> - </a:t>
            </a:r>
            <a:r>
              <a:rPr lang="en-US" altLang="zh-CN" sz="2400" dirty="0">
                <a:solidFill>
                  <a:srgbClr val="000000"/>
                </a:solidFill>
              </a:rPr>
              <a:t>count how many pieces of data are in each </a:t>
            </a:r>
            <a:r>
              <a:rPr lang="en-US" altLang="zh-CN" sz="2400" dirty="0" smtClean="0">
                <a:solidFill>
                  <a:srgbClr val="000000"/>
                </a:solidFill>
              </a:rPr>
              <a:t>bin</a:t>
            </a:r>
          </a:p>
          <a:p>
            <a:pPr marR="822960">
              <a:spcBef>
                <a:spcPts val="900"/>
              </a:spcBef>
              <a:defRPr sz="36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- the </a:t>
            </a:r>
            <a:r>
              <a:rPr lang="en-US" altLang="zh-CN" sz="2400" dirty="0">
                <a:solidFill>
                  <a:srgbClr val="000000"/>
                </a:solidFill>
              </a:rPr>
              <a:t>height of the rectangle </a:t>
            </a:r>
            <a:r>
              <a:rPr lang="en-US" altLang="zh-CN" sz="2400" dirty="0" smtClean="0">
                <a:solidFill>
                  <a:srgbClr val="000000"/>
                </a:solidFill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</a:rPr>
              <a:t>proportional to the number of pieces in that </a:t>
            </a:r>
            <a:r>
              <a:rPr lang="en-US" altLang="zh-CN" sz="2400" dirty="0" smtClean="0">
                <a:solidFill>
                  <a:srgbClr val="000000"/>
                </a:solidFill>
              </a:rPr>
              <a:t>bin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R="822960">
              <a:spcBef>
                <a:spcPts val="900"/>
              </a:spcBef>
              <a:defRPr sz="36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- "How </a:t>
            </a:r>
            <a:r>
              <a:rPr lang="en-US" altLang="zh-CN" sz="2400" dirty="0">
                <a:solidFill>
                  <a:srgbClr val="000000"/>
                </a:solidFill>
              </a:rPr>
              <a:t>many measurements are there in each of the classes of measurements?" </a:t>
            </a:r>
          </a:p>
          <a:p>
            <a:pPr marR="822960">
              <a:spcBef>
                <a:spcPts val="900"/>
              </a:spcBef>
              <a:defRPr sz="36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3200" dirty="0">
                <a:solidFill>
                  <a:srgbClr val="858585"/>
                </a:solidFill>
                <a:latin typeface="Arial"/>
                <a:ea typeface="Arial"/>
                <a:cs typeface="Arial" panose="020B0604020202020204" pitchFamily="34" charset="0"/>
                <a:hlinkClick r:id="rId4"/>
              </a:rPr>
              <a:t>Bar graphs</a:t>
            </a:r>
            <a:r>
              <a:rPr lang="en-US" altLang="zh-CN" sz="3200" dirty="0">
                <a:solidFill>
                  <a:srgbClr val="858585"/>
                </a:solidFill>
                <a:latin typeface="Arial"/>
                <a:ea typeface="Arial"/>
                <a:cs typeface="Arial" panose="020B0604020202020204" pitchFamily="34" charset="0"/>
              </a:rPr>
              <a:t> </a:t>
            </a:r>
            <a:endParaRPr lang="en-US" altLang="zh-CN" sz="3200" dirty="0" smtClean="0">
              <a:solidFill>
                <a:srgbClr val="858585"/>
              </a:solidFill>
              <a:latin typeface="Arial"/>
              <a:ea typeface="Arial"/>
              <a:cs typeface="Arial" panose="020B0604020202020204" pitchFamily="34" charset="0"/>
            </a:endParaRPr>
          </a:p>
          <a:p>
            <a:pPr marR="822960">
              <a:spcBef>
                <a:spcPts val="900"/>
              </a:spcBef>
              <a:defRPr sz="36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2400" dirty="0" smtClean="0">
                <a:solidFill>
                  <a:srgbClr val="000000"/>
                </a:solidFill>
              </a:rPr>
              <a:t>You have several measurements of different items, and you compare them.</a:t>
            </a:r>
          </a:p>
          <a:p>
            <a:pPr marR="822960">
              <a:spcBef>
                <a:spcPts val="900"/>
              </a:spcBef>
              <a:defRPr sz="3600">
                <a:solidFill>
                  <a:srgbClr val="85858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2400" dirty="0" smtClean="0">
                <a:solidFill>
                  <a:srgbClr val="000000"/>
                </a:solidFill>
              </a:rPr>
              <a:t> - "What is the measurement for each item?”</a:t>
            </a:r>
          </a:p>
          <a:p>
            <a:endParaRPr lang="en-US" altLang="zh-CN" sz="1200" dirty="0">
              <a:solidFill>
                <a:srgbClr val="000000"/>
              </a:solidFill>
            </a:endParaRPr>
          </a:p>
          <a:p>
            <a:endParaRPr lang="zh-CN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102273"/>
              </p:ext>
            </p:extLst>
          </p:nvPr>
        </p:nvGraphicFramePr>
        <p:xfrm>
          <a:off x="14514" y="91440"/>
          <a:ext cx="9144000" cy="6643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104">
                  <a:extLst>
                    <a:ext uri="{9D8B030D-6E8A-4147-A177-3AD203B41FA5}">
                      <a16:colId xmlns:a16="http://schemas.microsoft.com/office/drawing/2014/main" val="2261503467"/>
                    </a:ext>
                  </a:extLst>
                </a:gridCol>
                <a:gridCol w="3229896">
                  <a:extLst>
                    <a:ext uri="{9D8B030D-6E8A-4147-A177-3AD203B41FA5}">
                      <a16:colId xmlns:a16="http://schemas.microsoft.com/office/drawing/2014/main" val="3884004147"/>
                    </a:ext>
                  </a:extLst>
                </a:gridCol>
              </a:tblGrid>
              <a:tr h="628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Situation</a:t>
                      </a:r>
                      <a:endParaRPr lang="en-US" altLang="zh-CN" sz="1600" b="1" dirty="0" smtClean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Bar Graph</a:t>
                      </a:r>
                      <a:r>
                        <a:rPr lang="en-US" altLang="zh-CN" sz="2000" b="1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2000" b="1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or</a:t>
                      </a:r>
                      <a:r>
                        <a:rPr lang="en-US" altLang="zh-CN" sz="2000" b="1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2000" b="1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Histogram</a:t>
                      </a:r>
                      <a:r>
                        <a:rPr lang="en-US" altLang="zh-CN" sz="2000" b="1" baseline="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2000" b="1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628196"/>
                  </a:ext>
                </a:extLst>
              </a:tr>
              <a:tr h="11670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We want to compare the total revenues of five different companies.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1071"/>
                  </a:ext>
                </a:extLst>
              </a:tr>
              <a:tr h="22443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 have measured revenues of several companies. We want to compare numbers of companies that make from 0 to 10,000; from 10,000 to 20,000; from 20,000 to 30,000 and so</a:t>
                      </a:r>
                      <a:r>
                        <a:rPr lang="en-US" altLang="zh-CN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444536"/>
                  </a:ext>
                </a:extLst>
              </a:tr>
              <a:tr h="8977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We want to compare heights of ten oak trees in a city park.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809279"/>
                  </a:ext>
                </a:extLst>
              </a:tr>
              <a:tr h="17056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We have measured several trees in a city park. We want to compare numbers of trees that are from 0 to 5 meters high; from 5 to 10; from 10 to 15 and so 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681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961576" y="878505"/>
            <a:ext cx="1983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Bar graph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5910280" y="1996106"/>
            <a:ext cx="2165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Histogram 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5910280" y="4193159"/>
            <a:ext cx="1983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Bar graph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5961576" y="5065878"/>
            <a:ext cx="2165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Histogram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414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65616"/>
            <a:ext cx="7556500" cy="754062"/>
          </a:xfrm>
        </p:spPr>
        <p:txBody>
          <a:bodyPr>
            <a:normAutofit/>
          </a:bodyPr>
          <a:lstStyle/>
          <a:p>
            <a:pPr defTabSz="457200"/>
            <a:r>
              <a:rPr lang="en-US" altLang="en-US" b="1" dirty="0" smtClean="0">
                <a:solidFill>
                  <a:srgbClr val="333399"/>
                </a:solidFill>
              </a:rPr>
              <a:t>Bin size</a:t>
            </a:r>
            <a:endParaRPr lang="en-US" altLang="en-US" b="1" dirty="0">
              <a:solidFill>
                <a:srgbClr val="333399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1490"/>
            <a:ext cx="10428514" cy="3200400"/>
          </a:xfrm>
        </p:spPr>
        <p:txBody>
          <a:bodyPr>
            <a:normAutofit/>
          </a:bodyPr>
          <a:lstStyle/>
          <a:p>
            <a:pPr marL="342900" indent="-342900" algn="l" defTabSz="457200">
              <a:lnSpc>
                <a:spcPct val="150000"/>
              </a:lnSpc>
              <a:buFont typeface="Wingdings" pitchFamily="2" charset="2"/>
              <a:buNone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 size should you use? </a:t>
            </a:r>
          </a:p>
          <a:p>
            <a:pPr marL="342900" indent="-342900" algn="l" defTabSz="457200">
              <a:lnSpc>
                <a:spcPct val="150000"/>
              </a:lnSpc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Not so detailed that it is no longer a summary</a:t>
            </a:r>
          </a:p>
          <a:p>
            <a:pPr marL="342900" indent="-342900" algn="l" defTabSz="457200">
              <a:lnSpc>
                <a:spcPct val="150000"/>
              </a:lnSpc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 Not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overly summarized that you loose all the information</a:t>
            </a:r>
          </a:p>
          <a:p>
            <a:pPr marL="342900" indent="-342900" algn="l" defTabSz="457200">
              <a:lnSpc>
                <a:spcPct val="150000"/>
              </a:lnSpc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an iterative process – try and try again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326574" y="4498975"/>
            <a:ext cx="8469086" cy="2031325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6858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914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1600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0574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en-US" sz="2800" dirty="0">
                <a:latin typeface="Calibri" pitchFamily="34" charset="0"/>
                <a:sym typeface="Wingdings" pitchFamily="2" charset="2"/>
              </a:rPr>
              <a:t>  </a:t>
            </a:r>
            <a:r>
              <a:rPr lang="en-US" altLang="en-US" sz="2800" dirty="0" smtClean="0">
                <a:latin typeface="Calibri" pitchFamily="34" charset="0"/>
                <a:sym typeface="Wingdings" pitchFamily="2" charset="2"/>
              </a:rPr>
              <a:t>start </a:t>
            </a:r>
            <a:r>
              <a:rPr lang="en-US" altLang="en-US" sz="2800" dirty="0">
                <a:latin typeface="Calibri" pitchFamily="34" charset="0"/>
                <a:sym typeface="Wingdings" pitchFamily="2" charset="2"/>
              </a:rPr>
              <a:t>with 5 to10 bins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800" dirty="0">
                <a:latin typeface="Calibri" pitchFamily="34" charset="0"/>
                <a:sym typeface="Wingdings" pitchFamily="2" charset="2"/>
              </a:rPr>
              <a:t>Look at the distribution and refine your bins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800" dirty="0">
                <a:latin typeface="Calibri" pitchFamily="34" charset="0"/>
                <a:sym typeface="Wingdings" pitchFamily="2" charset="2"/>
              </a:rPr>
              <a:t>(There isn’t a unique or “perfect” solution)</a:t>
            </a:r>
            <a:endParaRPr lang="en-US" alt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24603"/>
          <a:stretch>
            <a:fillRect/>
          </a:stretch>
        </p:blipFill>
        <p:spPr bwMode="auto">
          <a:xfrm>
            <a:off x="3352800" y="3492500"/>
            <a:ext cx="2819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r="23810"/>
          <a:stretch>
            <a:fillRect/>
          </a:stretch>
        </p:blipFill>
        <p:spPr bwMode="auto">
          <a:xfrm>
            <a:off x="76200" y="3505200"/>
            <a:ext cx="3124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r="23810"/>
          <a:stretch>
            <a:fillRect/>
          </a:stretch>
        </p:blipFill>
        <p:spPr bwMode="auto">
          <a:xfrm>
            <a:off x="3352800" y="0"/>
            <a:ext cx="2819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10"/>
          <a:stretch>
            <a:fillRect/>
          </a:stretch>
        </p:blipFill>
        <p:spPr bwMode="auto">
          <a:xfrm>
            <a:off x="0" y="0"/>
            <a:ext cx="3200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24603"/>
          <a:stretch>
            <a:fillRect/>
          </a:stretch>
        </p:blipFill>
        <p:spPr bwMode="auto">
          <a:xfrm>
            <a:off x="6324600" y="3505200"/>
            <a:ext cx="2819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6098" name="Rectangle 18"/>
          <p:cNvSpPr>
            <a:spLocks noChangeArrowheads="1"/>
          </p:cNvSpPr>
          <p:nvPr/>
        </p:nvSpPr>
        <p:spPr bwMode="auto">
          <a:xfrm>
            <a:off x="38100" y="3467100"/>
            <a:ext cx="6170613" cy="3352800"/>
          </a:xfrm>
          <a:prstGeom prst="rect">
            <a:avLst/>
          </a:prstGeom>
          <a:noFill/>
          <a:ln w="76200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6858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914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1600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0574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791200" y="1370013"/>
            <a:ext cx="1981200" cy="915987"/>
            <a:chOff x="3648" y="863"/>
            <a:chExt cx="1248" cy="577"/>
          </a:xfrm>
        </p:grpSpPr>
        <p:sp>
          <p:nvSpPr>
            <p:cNvPr id="50190" name="Text Box 19"/>
            <p:cNvSpPr txBox="1">
              <a:spLocks noChangeArrowheads="1"/>
            </p:cNvSpPr>
            <p:nvPr/>
          </p:nvSpPr>
          <p:spPr bwMode="auto">
            <a:xfrm>
              <a:off x="3926" y="863"/>
              <a:ext cx="97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6858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914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1600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0574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Calibri" pitchFamily="34" charset="0"/>
                </a:rPr>
                <a:t>Not summarized enough</a:t>
              </a:r>
            </a:p>
          </p:txBody>
        </p:sp>
        <p:sp>
          <p:nvSpPr>
            <p:cNvPr id="50191" name="Line 21"/>
            <p:cNvSpPr>
              <a:spLocks noChangeShapeType="1"/>
            </p:cNvSpPr>
            <p:nvPr/>
          </p:nvSpPr>
          <p:spPr bwMode="auto">
            <a:xfrm flipH="1">
              <a:off x="3648" y="1152"/>
              <a:ext cx="288" cy="0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896100" y="3074988"/>
            <a:ext cx="2057400" cy="785812"/>
            <a:chOff x="4344" y="1937"/>
            <a:chExt cx="1296" cy="495"/>
          </a:xfrm>
        </p:grpSpPr>
        <p:sp>
          <p:nvSpPr>
            <p:cNvPr id="50188" name="Text Box 20"/>
            <p:cNvSpPr txBox="1">
              <a:spLocks noChangeArrowheads="1"/>
            </p:cNvSpPr>
            <p:nvPr/>
          </p:nvSpPr>
          <p:spPr bwMode="auto">
            <a:xfrm>
              <a:off x="4344" y="1937"/>
              <a:ext cx="12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37931725" indent="-37474525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6858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914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1600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0574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>
                  <a:latin typeface="Calibri" pitchFamily="34" charset="0"/>
                </a:rPr>
                <a:t>Too summarized</a:t>
              </a:r>
            </a:p>
          </p:txBody>
        </p:sp>
        <p:sp>
          <p:nvSpPr>
            <p:cNvPr id="50189" name="Line 22"/>
            <p:cNvSpPr>
              <a:spLocks noChangeShapeType="1"/>
            </p:cNvSpPr>
            <p:nvPr/>
          </p:nvSpPr>
          <p:spPr bwMode="auto">
            <a:xfrm>
              <a:off x="4992" y="2144"/>
              <a:ext cx="0" cy="288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186" name="Text Box 23"/>
          <p:cNvSpPr txBox="1">
            <a:spLocks noChangeArrowheads="1"/>
          </p:cNvSpPr>
          <p:nvPr/>
        </p:nvSpPr>
        <p:spPr bwMode="auto">
          <a:xfrm>
            <a:off x="7484302" y="838307"/>
            <a:ext cx="135020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6858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914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1600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0574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rgbClr val="333399"/>
                </a:solidFill>
                <a:latin typeface="Calibri" pitchFamily="34" charset="0"/>
              </a:rPr>
              <a:t>Same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609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8686" y="317209"/>
            <a:ext cx="8766627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Arial" panose="020B0604020202020204" pitchFamily="34" charset="0"/>
              </a:rPr>
              <a:t>Use</a:t>
            </a:r>
            <a:r>
              <a:rPr lang="en-US" altLang="zh-CN" sz="2400" dirty="0">
                <a:solidFill>
                  <a:srgbClr val="A70B20"/>
                </a:solidFill>
                <a:cs typeface="Arial" panose="020B0604020202020204" pitchFamily="34" charset="0"/>
              </a:rPr>
              <a:t> percents or proportions </a:t>
            </a:r>
            <a:r>
              <a:rPr lang="en-US" altLang="zh-CN" sz="2400" dirty="0">
                <a:cs typeface="Arial" panose="020B0604020202020204" pitchFamily="34" charset="0"/>
              </a:rPr>
              <a:t>instead of counts on the vertical axis when </a:t>
            </a:r>
            <a:r>
              <a:rPr lang="en-US" altLang="zh-CN" sz="2400" dirty="0" smtClean="0">
                <a:cs typeface="Arial" panose="020B0604020202020204" pitchFamily="34" charset="0"/>
              </a:rPr>
              <a:t>comparing distributions </a:t>
            </a:r>
            <a:r>
              <a:rPr lang="en-US" altLang="zh-CN" sz="2400" dirty="0">
                <a:cs typeface="Arial" panose="020B0604020202020204" pitchFamily="34" charset="0"/>
              </a:rPr>
              <a:t>with </a:t>
            </a:r>
            <a:r>
              <a:rPr lang="en-US" altLang="zh-CN" sz="2400" dirty="0">
                <a:solidFill>
                  <a:srgbClr val="A70B20"/>
                </a:solidFill>
                <a:cs typeface="Arial" panose="020B0604020202020204" pitchFamily="34" charset="0"/>
              </a:rPr>
              <a:t>different numbers of </a:t>
            </a:r>
            <a:r>
              <a:rPr lang="en-US" altLang="zh-CN" sz="2400" dirty="0" smtClean="0">
                <a:solidFill>
                  <a:srgbClr val="A70B20"/>
                </a:solidFill>
                <a:cs typeface="Arial" panose="020B0604020202020204" pitchFamily="34" charset="0"/>
              </a:rPr>
              <a:t>observations.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  <a:cs typeface="Arial" panose="020B0604020202020204" pitchFamily="34" charset="0"/>
              </a:rPr>
              <a:t>- comparing the </a:t>
            </a:r>
            <a:r>
              <a:rPr lang="en-US" altLang="zh-CN" sz="2200" dirty="0">
                <a:solidFill>
                  <a:srgbClr val="000000"/>
                </a:solidFill>
                <a:cs typeface="Arial" panose="020B0604020202020204" pitchFamily="34" charset="0"/>
              </a:rPr>
              <a:t>reading levels of a biology journal and an airline </a:t>
            </a:r>
            <a:r>
              <a:rPr lang="en-US" altLang="zh-CN" sz="2200" dirty="0" smtClean="0">
                <a:solidFill>
                  <a:srgbClr val="000000"/>
                </a:solidFill>
                <a:cs typeface="Arial" panose="020B0604020202020204" pitchFamily="34" charset="0"/>
              </a:rPr>
              <a:t>magazine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2200" dirty="0" smtClean="0">
                <a:solidFill>
                  <a:srgbClr val="000000"/>
                </a:solidFill>
                <a:cs typeface="Arial" panose="020B0604020202020204" pitchFamily="34" charset="0"/>
              </a:rPr>
              <a:t>- count </a:t>
            </a:r>
            <a:r>
              <a:rPr lang="en-US" altLang="zh-CN" sz="2200" dirty="0">
                <a:solidFill>
                  <a:srgbClr val="000000"/>
                </a:solidFill>
                <a:cs typeface="Arial" panose="020B0604020202020204" pitchFamily="34" charset="0"/>
              </a:rPr>
              <a:t>the number </a:t>
            </a:r>
            <a:r>
              <a:rPr lang="en-US" altLang="zh-CN" sz="2200" dirty="0" smtClean="0">
                <a:solidFill>
                  <a:srgbClr val="000000"/>
                </a:solidFill>
                <a:cs typeface="Arial" panose="020B0604020202020204" pitchFamily="34" charset="0"/>
              </a:rPr>
              <a:t>of letters </a:t>
            </a:r>
            <a:r>
              <a:rPr lang="en-US" altLang="zh-CN" sz="2200" dirty="0">
                <a:solidFill>
                  <a:srgbClr val="000000"/>
                </a:solidFill>
                <a:cs typeface="Arial" panose="020B0604020202020204" pitchFamily="34" charset="0"/>
              </a:rPr>
              <a:t>in the first 400 words of an article in the journal and of the first 100 words of </a:t>
            </a:r>
            <a:r>
              <a:rPr lang="en-US" altLang="zh-CN" sz="2200" dirty="0" smtClean="0">
                <a:solidFill>
                  <a:srgbClr val="000000"/>
                </a:solidFill>
                <a:cs typeface="Arial" panose="020B0604020202020204" pitchFamily="34" charset="0"/>
              </a:rPr>
              <a:t>an article </a:t>
            </a:r>
            <a:r>
              <a:rPr lang="en-US" altLang="zh-CN" sz="2200" dirty="0">
                <a:solidFill>
                  <a:srgbClr val="000000"/>
                </a:solidFill>
                <a:cs typeface="Arial" panose="020B0604020202020204" pitchFamily="34" charset="0"/>
              </a:rPr>
              <a:t>in the airline </a:t>
            </a:r>
            <a:r>
              <a:rPr lang="en-US" altLang="zh-CN" sz="2200" dirty="0" smtClean="0">
                <a:solidFill>
                  <a:srgbClr val="000000"/>
                </a:solidFill>
                <a:cs typeface="Arial" panose="020B0604020202020204" pitchFamily="34" charset="0"/>
              </a:rPr>
              <a:t>magazine</a:t>
            </a:r>
          </a:p>
          <a:p>
            <a:endParaRPr lang="en-US" altLang="zh-CN" sz="24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altLang="zh-CN" sz="24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altLang="zh-CN" sz="24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altLang="zh-CN" sz="24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altLang="zh-CN" sz="24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cs typeface="Arial" panose="020B0604020202020204" pitchFamily="34" charset="0"/>
              </a:rPr>
              <a:t>The left </a:t>
            </a:r>
            <a:r>
              <a:rPr lang="en-US" altLang="zh-CN" sz="2400" dirty="0">
                <a:solidFill>
                  <a:srgbClr val="000000"/>
                </a:solidFill>
                <a:cs typeface="Arial" panose="020B0604020202020204" pitchFamily="34" charset="0"/>
              </a:rPr>
              <a:t>figure is </a:t>
            </a:r>
            <a:r>
              <a:rPr lang="en-US" altLang="zh-CN" sz="2400" dirty="0" smtClean="0">
                <a:solidFill>
                  <a:srgbClr val="000000"/>
                </a:solidFill>
                <a:cs typeface="Arial" panose="020B0604020202020204" pitchFamily="34" charset="0"/>
              </a:rPr>
              <a:t>misleading!!!!!!!!!</a:t>
            </a:r>
            <a:r>
              <a:rPr lang="en-US" altLang="zh-CN" sz="2400" dirty="0">
                <a:cs typeface="Arial" panose="020B0604020202020204" pitchFamily="34" charset="0"/>
              </a:rPr>
              <a:t/>
            </a:r>
            <a:br>
              <a:rPr lang="en-US" altLang="zh-CN" sz="2400" dirty="0">
                <a:cs typeface="Arial" panose="020B0604020202020204" pitchFamily="34" charset="0"/>
              </a:rPr>
            </a:br>
            <a:endParaRPr lang="zh-CN" altLang="en-US" sz="2400" dirty="0"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8" y="3028973"/>
            <a:ext cx="9078592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960210" y="725489"/>
            <a:ext cx="7556500" cy="1601787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altLang="en-US"/>
              <a:t>Notice the shape does not change when comparing frequency and relative frequency Histograms</a:t>
            </a:r>
          </a:p>
        </p:txBody>
      </p:sp>
      <p:pic>
        <p:nvPicPr>
          <p:cNvPr id="8" name="Picture 7" descr="Frequency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0360" y="2846388"/>
            <a:ext cx="3708400" cy="3008312"/>
          </a:xfrm>
          <a:prstGeom prst="rect">
            <a:avLst/>
          </a:prstGeom>
          <a:noFill/>
        </p:spPr>
      </p:pic>
      <p:pic>
        <p:nvPicPr>
          <p:cNvPr id="9" name="Picture 8" descr="Relative-Frequency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8460" y="2605088"/>
            <a:ext cx="3708400" cy="34909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981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520" y="294250"/>
            <a:ext cx="7680960" cy="1371600"/>
          </a:xfrm>
        </p:spPr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88307" y="1348720"/>
            <a:ext cx="843001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cs typeface="Arial" panose="020B0604020202020204" pitchFamily="34" charset="0"/>
              </a:rPr>
              <a:t>Dotplot: 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/>
              <a:t>Display </a:t>
            </a:r>
            <a:r>
              <a:rPr lang="en-US" altLang="zh-CN" sz="2000" dirty="0" smtClean="0">
                <a:cs typeface="Arial" panose="020B0604020202020204" pitchFamily="34" charset="0"/>
              </a:rPr>
              <a:t>individual </a:t>
            </a:r>
            <a:r>
              <a:rPr lang="en-US" altLang="zh-CN" sz="2000" dirty="0">
                <a:cs typeface="Arial" panose="020B0604020202020204" pitchFamily="34" charset="0"/>
              </a:rPr>
              <a:t>values on a number </a:t>
            </a:r>
            <a:r>
              <a:rPr lang="en-US" altLang="zh-CN" sz="2000" dirty="0" smtClean="0">
                <a:cs typeface="Arial" panose="020B0604020202020204" pitchFamily="34" charset="0"/>
              </a:rPr>
              <a:t>line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cs typeface="Arial" panose="020B0604020202020204" pitchFamily="34" charset="0"/>
              </a:rPr>
              <a:t>Stemplot: 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cs typeface="Arial" panose="020B0604020202020204" pitchFamily="34" charset="0"/>
              </a:rPr>
              <a:t>Separate each observation </a:t>
            </a:r>
            <a:r>
              <a:rPr lang="en-US" altLang="zh-CN" sz="2000" dirty="0">
                <a:cs typeface="Arial" panose="020B0604020202020204" pitchFamily="34" charset="0"/>
              </a:rPr>
              <a:t>into a stem and </a:t>
            </a:r>
            <a:r>
              <a:rPr lang="en-US" altLang="zh-CN" sz="2000" dirty="0" smtClean="0">
                <a:cs typeface="Arial" panose="020B0604020202020204" pitchFamily="34" charset="0"/>
              </a:rPr>
              <a:t>a leaf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cs typeface="Arial" panose="020B0604020202020204" pitchFamily="34" charset="0"/>
              </a:rPr>
              <a:t>Histogram: 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cs typeface="Arial" panose="020B0604020202020204" pitchFamily="34" charset="0"/>
              </a:rPr>
              <a:t>F</a:t>
            </a:r>
            <a:r>
              <a:rPr lang="en-US" altLang="zh-CN" sz="2000" dirty="0" smtClean="0">
                <a:cs typeface="Arial" panose="020B0604020202020204" pitchFamily="34" charset="0"/>
              </a:rPr>
              <a:t>requencies </a:t>
            </a:r>
            <a:r>
              <a:rPr lang="en-US" altLang="zh-CN" sz="2000" dirty="0">
                <a:cs typeface="Arial" panose="020B0604020202020204" pitchFamily="34" charset="0"/>
              </a:rPr>
              <a:t>(counts) </a:t>
            </a:r>
            <a:r>
              <a:rPr lang="en-US" altLang="zh-CN" sz="2000" dirty="0" smtClean="0">
                <a:cs typeface="Arial" panose="020B0604020202020204" pitchFamily="34" charset="0"/>
              </a:rPr>
              <a:t>or relative </a:t>
            </a:r>
            <a:r>
              <a:rPr lang="en-US" altLang="zh-CN" sz="2000" dirty="0">
                <a:cs typeface="Arial" panose="020B0604020202020204" pitchFamily="34" charset="0"/>
              </a:rPr>
              <a:t>frequencies (proportions or </a:t>
            </a:r>
            <a:r>
              <a:rPr lang="en-US" altLang="zh-CN" sz="2000" dirty="0" smtClean="0">
                <a:cs typeface="Arial" panose="020B0604020202020204" pitchFamily="34" charset="0"/>
              </a:rPr>
              <a:t>percents</a:t>
            </a:r>
            <a:r>
              <a:rPr lang="en-US" altLang="zh-CN" sz="2000" dirty="0">
                <a:cs typeface="Arial" panose="020B0604020202020204" pitchFamily="34" charset="0"/>
              </a:rPr>
              <a:t>) of </a:t>
            </a:r>
            <a:r>
              <a:rPr lang="en-US" altLang="zh-CN" sz="2000" dirty="0" smtClean="0">
                <a:cs typeface="Arial" panose="020B0604020202020204" pitchFamily="34" charset="0"/>
              </a:rPr>
              <a:t>values in equal-width </a:t>
            </a:r>
            <a:r>
              <a:rPr lang="en-US" altLang="zh-CN" sz="2000" dirty="0">
                <a:cs typeface="Arial" panose="020B0604020202020204" pitchFamily="34" charset="0"/>
              </a:rPr>
              <a:t>intervals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cs typeface="Arial" panose="020B0604020202020204" pitchFamily="34" charset="0"/>
              </a:rPr>
              <a:t>Remember</a:t>
            </a:r>
            <a:r>
              <a:rPr lang="en-US" altLang="zh-CN" sz="2000" dirty="0">
                <a:cs typeface="Arial" panose="020B0604020202020204" pitchFamily="34" charset="0"/>
              </a:rPr>
              <a:t>: </a:t>
            </a:r>
            <a:endParaRPr lang="en-US" altLang="zh-CN" sz="2000" dirty="0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cs typeface="Arial" panose="020B0604020202020204" pitchFamily="34" charset="0"/>
              </a:rPr>
              <a:t>Histograms: quantitative </a:t>
            </a:r>
            <a:r>
              <a:rPr lang="en-US" altLang="zh-CN" sz="2000" dirty="0">
                <a:cs typeface="Arial" panose="020B0604020202020204" pitchFamily="34" charset="0"/>
              </a:rPr>
              <a:t>data; bar </a:t>
            </a:r>
            <a:r>
              <a:rPr lang="en-US" altLang="zh-CN" sz="2000" dirty="0" smtClean="0">
                <a:cs typeface="Arial" panose="020B0604020202020204" pitchFamily="34" charset="0"/>
              </a:rPr>
              <a:t>graphs: </a:t>
            </a:r>
            <a:r>
              <a:rPr lang="en-US" altLang="zh-CN" sz="2000" dirty="0">
                <a:cs typeface="Arial" panose="020B0604020202020204" pitchFamily="34" charset="0"/>
              </a:rPr>
              <a:t>categorical </a:t>
            </a:r>
            <a:r>
              <a:rPr lang="en-US" altLang="zh-CN" sz="2000" dirty="0" smtClean="0">
                <a:cs typeface="Arial" panose="020B0604020202020204" pitchFamily="34" charset="0"/>
              </a:rPr>
              <a:t>data.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cs typeface="Arial" panose="020B0604020202020204" pitchFamily="34" charset="0"/>
              </a:rPr>
              <a:t>When </a:t>
            </a:r>
            <a:r>
              <a:rPr lang="en-US" altLang="zh-CN" sz="2000" dirty="0">
                <a:cs typeface="Arial" panose="020B0604020202020204" pitchFamily="34" charset="0"/>
              </a:rPr>
              <a:t>comparing data sets of different </a:t>
            </a:r>
            <a:r>
              <a:rPr lang="en-US" altLang="zh-CN" sz="2000" dirty="0" smtClean="0">
                <a:cs typeface="Arial" panose="020B0604020202020204" pitchFamily="34" charset="0"/>
              </a:rPr>
              <a:t>sizes </a:t>
            </a:r>
            <a:r>
              <a:rPr lang="en-US" altLang="zh-CN" sz="2000" dirty="0" smtClean="0">
                <a:cs typeface="Arial" panose="020B0604020202020204" pitchFamily="34" charset="0"/>
                <a:sym typeface="Wingdings" panose="05000000000000000000" pitchFamily="2" charset="2"/>
              </a:rPr>
              <a:t> R</a:t>
            </a:r>
            <a:r>
              <a:rPr lang="en-US" altLang="zh-CN" sz="2000" dirty="0" smtClean="0">
                <a:cs typeface="Arial" panose="020B0604020202020204" pitchFamily="34" charset="0"/>
              </a:rPr>
              <a:t>elative </a:t>
            </a:r>
            <a:r>
              <a:rPr lang="en-US" altLang="zh-CN" sz="2000" dirty="0">
                <a:cs typeface="Arial" panose="020B0604020202020204" pitchFamily="34" charset="0"/>
              </a:rPr>
              <a:t>frequencies </a:t>
            </a:r>
            <a:br>
              <a:rPr lang="en-US" altLang="zh-CN" sz="2000" dirty="0">
                <a:cs typeface="Arial" panose="020B0604020202020204" pitchFamily="34" charset="0"/>
              </a:rPr>
            </a:br>
            <a:endParaRPr lang="zh-CN" alt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01644" y="6026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383" y="433665"/>
            <a:ext cx="837868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3C78BB"/>
                </a:solidFill>
                <a:cs typeface="Arial" panose="020B0604020202020204" pitchFamily="34" charset="0"/>
              </a:rPr>
              <a:t>Dotplot </a:t>
            </a:r>
            <a:r>
              <a:rPr lang="zh-CN" altLang="en-US" sz="2800" dirty="0" smtClean="0">
                <a:solidFill>
                  <a:srgbClr val="3C78BB"/>
                </a:solidFill>
                <a:cs typeface="Arial" panose="020B0604020202020204" pitchFamily="34" charset="0"/>
              </a:rPr>
              <a:t>点图：适用于小批量数据</a:t>
            </a:r>
            <a:endParaRPr lang="en-US" altLang="zh-CN" sz="2800" dirty="0" smtClean="0">
              <a:solidFill>
                <a:srgbClr val="3C78BB"/>
              </a:solidFill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3C78BB"/>
                </a:solidFill>
                <a:cs typeface="Arial" panose="020B0604020202020204" pitchFamily="34" charset="0"/>
              </a:rPr>
              <a:t>横轴：</a:t>
            </a:r>
            <a:r>
              <a:rPr lang="en-US" altLang="zh-CN" dirty="0" smtClean="0">
                <a:solidFill>
                  <a:srgbClr val="3C78BB"/>
                </a:solidFill>
                <a:cs typeface="Arial" panose="020B0604020202020204" pitchFamily="34" charset="0"/>
              </a:rPr>
              <a:t>variable</a:t>
            </a:r>
            <a:r>
              <a:rPr lang="zh-CN" altLang="en-US" dirty="0" smtClean="0">
                <a:solidFill>
                  <a:srgbClr val="3C78BB"/>
                </a:solidFill>
                <a:cs typeface="Arial" panose="020B0604020202020204" pitchFamily="34" charset="0"/>
              </a:rPr>
              <a:t>的取值</a:t>
            </a:r>
            <a:endParaRPr lang="en-US" altLang="zh-CN" dirty="0" smtClean="0">
              <a:solidFill>
                <a:srgbClr val="3C78BB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How good was the 2012 U.S. women’s soccer team? With players like Abby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Wambach, Megan Rapinoe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and Hope Solo, the team put on an impressive showing en route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to winning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the gold medal at the 2012 Olympics in London. Here are data on the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number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of goals scored by the team in the 12 months prior to the 2012 Olympics</a:t>
            </a:r>
            <a:r>
              <a:rPr lang="en-US" altLang="zh-CN" sz="2000" dirty="0" smtClean="0">
                <a:solidFill>
                  <a:srgbClr val="242021"/>
                </a:solidFill>
                <a:latin typeface="ElectraLH-Regular"/>
              </a:rPr>
              <a:t>.</a:t>
            </a:r>
            <a: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  <a:t/>
            </a:r>
            <a:b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</a:b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1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3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1  14  13  4  3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4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2  5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2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0  4  1  3  4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3  4  2  4  3  1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2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4  2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  <a:t/>
            </a:r>
            <a:b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</a:br>
            <a:endParaRPr lang="zh-CN" altLang="en-US" sz="1000" dirty="0">
              <a:cs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650698" y="278989"/>
            <a:ext cx="134977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76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01644" y="6026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383" y="433665"/>
            <a:ext cx="837868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3C78BB"/>
                </a:solidFill>
                <a:cs typeface="Arial" panose="020B0604020202020204" pitchFamily="34" charset="0"/>
              </a:rPr>
              <a:t>Dotplot </a:t>
            </a:r>
            <a:r>
              <a:rPr lang="zh-CN" altLang="en-US" sz="2800" dirty="0" smtClean="0">
                <a:solidFill>
                  <a:srgbClr val="3C78BB"/>
                </a:solidFill>
                <a:cs typeface="Arial" panose="020B0604020202020204" pitchFamily="34" charset="0"/>
              </a:rPr>
              <a:t>点图：适用于小批量数据</a:t>
            </a:r>
            <a:endParaRPr lang="en-US" altLang="zh-CN" sz="2800" dirty="0" smtClean="0">
              <a:solidFill>
                <a:srgbClr val="3C78BB"/>
              </a:solidFill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3C78BB"/>
                </a:solidFill>
                <a:cs typeface="Arial" panose="020B0604020202020204" pitchFamily="34" charset="0"/>
              </a:rPr>
              <a:t>横轴：</a:t>
            </a:r>
            <a:r>
              <a:rPr lang="en-US" altLang="zh-CN" dirty="0" smtClean="0">
                <a:solidFill>
                  <a:srgbClr val="3C78BB"/>
                </a:solidFill>
                <a:cs typeface="Arial" panose="020B0604020202020204" pitchFamily="34" charset="0"/>
              </a:rPr>
              <a:t>variable</a:t>
            </a:r>
            <a:r>
              <a:rPr lang="zh-CN" altLang="en-US" dirty="0" smtClean="0">
                <a:solidFill>
                  <a:srgbClr val="3C78BB"/>
                </a:solidFill>
                <a:cs typeface="Arial" panose="020B0604020202020204" pitchFamily="34" charset="0"/>
              </a:rPr>
              <a:t>的取值</a:t>
            </a:r>
            <a:endParaRPr lang="en-US" altLang="zh-CN" dirty="0" smtClean="0">
              <a:solidFill>
                <a:srgbClr val="3C78BB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How good was the 2012 U.S. women’s soccer team? With players like Abby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Wambach, Megan Rapinoe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and Hope Solo, the team put on an impressive showing en route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to winning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the gold medal at the 2012 Olympics in London. Here are data </a:t>
            </a:r>
            <a:r>
              <a:rPr lang="en-US" altLang="zh-CN" b="1" dirty="0">
                <a:solidFill>
                  <a:srgbClr val="242021"/>
                </a:solidFill>
                <a:cs typeface="Arial" panose="020B0604020202020204" pitchFamily="34" charset="0"/>
              </a:rPr>
              <a:t>on the </a:t>
            </a:r>
            <a:r>
              <a:rPr lang="en-US" altLang="zh-CN" b="1" dirty="0" smtClean="0">
                <a:solidFill>
                  <a:srgbClr val="242021"/>
                </a:solidFill>
                <a:cs typeface="Arial" panose="020B0604020202020204" pitchFamily="34" charset="0"/>
              </a:rPr>
              <a:t>number </a:t>
            </a:r>
            <a:r>
              <a:rPr lang="en-US" altLang="zh-CN" b="1" dirty="0">
                <a:solidFill>
                  <a:srgbClr val="242021"/>
                </a:solidFill>
                <a:cs typeface="Arial" panose="020B0604020202020204" pitchFamily="34" charset="0"/>
              </a:rPr>
              <a:t>of goals scored by the team in the 12 months prior to the 2012 Olympics</a:t>
            </a:r>
            <a:r>
              <a:rPr lang="en-US" altLang="zh-CN" sz="2000" dirty="0" smtClean="0">
                <a:solidFill>
                  <a:srgbClr val="242021"/>
                </a:solidFill>
                <a:latin typeface="ElectraLH-Regular"/>
              </a:rPr>
              <a:t>.</a:t>
            </a:r>
            <a:r>
              <a:rPr lang="zh-CN" altLang="en-US" sz="2000" dirty="0" smtClean="0">
                <a:solidFill>
                  <a:srgbClr val="242021"/>
                </a:solidFill>
                <a:latin typeface="ElectraLH-Regular"/>
              </a:rPr>
              <a:t>（注意！尽量描述全面）</a:t>
            </a:r>
            <a: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  <a:t/>
            </a:r>
            <a:b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</a:b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1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3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1  14  13  4  3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4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2  5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2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0  4  1  3  4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3  4  2  4  3  1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2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4  2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242021"/>
                </a:solidFill>
                <a:cs typeface="Arial" panose="020B0604020202020204" pitchFamily="34" charset="0"/>
              </a:rPr>
              <a:t>S</a:t>
            </a:r>
            <a:r>
              <a:rPr lang="en-US" altLang="zh-CN" b="1" dirty="0" smtClean="0">
                <a:solidFill>
                  <a:srgbClr val="242021"/>
                </a:solidFill>
                <a:cs typeface="Arial" panose="020B0604020202020204" pitchFamily="34" charset="0"/>
              </a:rPr>
              <a:t>teps </a:t>
            </a:r>
            <a:r>
              <a:rPr lang="en-US" altLang="zh-CN" b="1" dirty="0">
                <a:solidFill>
                  <a:srgbClr val="242021"/>
                </a:solidFill>
                <a:cs typeface="Arial" panose="020B0604020202020204" pitchFamily="34" charset="0"/>
              </a:rPr>
              <a:t>in making a dotplot: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/>
            </a:r>
            <a:b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</a:b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1. Draw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a horizontal axis (a number line) and label it with the variable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name.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2. Scale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the axis. </a:t>
            </a:r>
            <a:endParaRPr lang="en-US" altLang="zh-CN" dirty="0" smtClean="0">
              <a:solidFill>
                <a:srgbClr val="24202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3. Mark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a dot above the location on the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horizontal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axis corresponding to each data value.</a:t>
            </a:r>
            <a: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  <a:t/>
            </a:r>
            <a:b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</a:br>
            <a:endParaRPr lang="zh-CN" altLang="en-US" sz="1000" dirty="0">
              <a:cs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650698" y="278989"/>
            <a:ext cx="134977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4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01644" y="6026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383" y="433665"/>
            <a:ext cx="837868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3C78BB"/>
                </a:solidFill>
                <a:cs typeface="Arial" panose="020B0604020202020204" pitchFamily="34" charset="0"/>
              </a:rPr>
              <a:t>Dotplot </a:t>
            </a:r>
            <a:r>
              <a:rPr lang="zh-CN" altLang="en-US" sz="2800" dirty="0" smtClean="0">
                <a:solidFill>
                  <a:srgbClr val="3C78BB"/>
                </a:solidFill>
                <a:cs typeface="Arial" panose="020B0604020202020204" pitchFamily="34" charset="0"/>
              </a:rPr>
              <a:t>点图</a:t>
            </a:r>
            <a:endParaRPr lang="en-US" altLang="zh-CN" sz="2800" dirty="0" smtClean="0">
              <a:solidFill>
                <a:srgbClr val="3C78BB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1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3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1  14  13  4  3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4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2  5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2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0  4  1  3  4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3  4  2  4  3  1 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2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 4  2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242021"/>
                </a:solidFill>
                <a:cs typeface="Arial" panose="020B0604020202020204" pitchFamily="34" charset="0"/>
              </a:rPr>
              <a:t>S</a:t>
            </a:r>
            <a:r>
              <a:rPr lang="en-US" altLang="zh-CN" b="1" dirty="0" smtClean="0">
                <a:solidFill>
                  <a:srgbClr val="242021"/>
                </a:solidFill>
                <a:cs typeface="Arial" panose="020B0604020202020204" pitchFamily="34" charset="0"/>
              </a:rPr>
              <a:t>teps </a:t>
            </a:r>
            <a:r>
              <a:rPr lang="en-US" altLang="zh-CN" b="1" dirty="0">
                <a:solidFill>
                  <a:srgbClr val="242021"/>
                </a:solidFill>
                <a:cs typeface="Arial" panose="020B0604020202020204" pitchFamily="34" charset="0"/>
              </a:rPr>
              <a:t>in making a dotplot: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/>
            </a:r>
            <a:b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</a:b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1. Draw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a horizontal axis (a number line) and label it with the variable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name.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2. Scale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the axis. </a:t>
            </a:r>
            <a:endParaRPr lang="en-US" altLang="zh-CN" dirty="0" smtClean="0">
              <a:solidFill>
                <a:srgbClr val="24202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3. Mark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a dot above the location on the </a:t>
            </a:r>
            <a:r>
              <a:rPr lang="en-US" altLang="zh-CN" dirty="0" smtClean="0">
                <a:solidFill>
                  <a:srgbClr val="242021"/>
                </a:solidFill>
                <a:cs typeface="Arial" panose="020B0604020202020204" pitchFamily="34" charset="0"/>
              </a:rPr>
              <a:t>horizontal </a:t>
            </a:r>
            <a:r>
              <a:rPr lang="en-US" altLang="zh-CN" dirty="0">
                <a:solidFill>
                  <a:srgbClr val="242021"/>
                </a:solidFill>
                <a:cs typeface="Arial" panose="020B0604020202020204" pitchFamily="34" charset="0"/>
              </a:rPr>
              <a:t>axis corresponding to each data value.</a:t>
            </a:r>
            <a: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  <a:t/>
            </a:r>
            <a:br>
              <a:rPr lang="en-US" altLang="zh-CN" sz="2000" dirty="0">
                <a:solidFill>
                  <a:srgbClr val="242021"/>
                </a:solidFill>
                <a:cs typeface="Arial" panose="020B0604020202020204" pitchFamily="34" charset="0"/>
              </a:rPr>
            </a:br>
            <a:endParaRPr lang="zh-CN" altLang="en-US" sz="1000" dirty="0"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4092" b="32804"/>
          <a:stretch/>
        </p:blipFill>
        <p:spPr>
          <a:xfrm>
            <a:off x="172939" y="3962866"/>
            <a:ext cx="8796401" cy="2499466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3650698" y="278989"/>
            <a:ext cx="134977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0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9" y="174395"/>
            <a:ext cx="8811489" cy="22306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6779" y="2413338"/>
            <a:ext cx="8811489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cs typeface="Arial" panose="020B0604020202020204" pitchFamily="34" charset="0"/>
              </a:rPr>
              <a:t>Make </a:t>
            </a:r>
            <a:r>
              <a:rPr lang="en-US" altLang="zh-CN" sz="2400" dirty="0">
                <a:solidFill>
                  <a:srgbClr val="000000"/>
                </a:solidFill>
                <a:cs typeface="Arial" panose="020B0604020202020204" pitchFamily="34" charset="0"/>
              </a:rPr>
              <a:t>a dotplot of these data.</a:t>
            </a:r>
            <a:br>
              <a:rPr lang="en-US" altLang="zh-CN" sz="2400" dirty="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zh-CN" sz="2400" dirty="0">
                <a:cs typeface="Arial" panose="020B0604020202020204" pitchFamily="34" charset="0"/>
              </a:rPr>
              <a:t/>
            </a:r>
            <a:br>
              <a:rPr lang="en-US" altLang="zh-CN" sz="2400" dirty="0">
                <a:cs typeface="Arial" panose="020B0604020202020204" pitchFamily="34" charset="0"/>
              </a:rPr>
            </a:br>
            <a:endParaRPr lang="zh-CN" altLang="en-US" sz="2400" dirty="0"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79" y="2915190"/>
            <a:ext cx="8509775" cy="19153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9509" t="-3206" r="2905"/>
          <a:stretch/>
        </p:blipFill>
        <p:spPr>
          <a:xfrm>
            <a:off x="176779" y="4764729"/>
            <a:ext cx="8701560" cy="193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7"/>
          <p:cNvSpPr txBox="1">
            <a:spLocks noChangeArrowheads="1"/>
          </p:cNvSpPr>
          <p:nvPr/>
        </p:nvSpPr>
        <p:spPr bwMode="auto">
          <a:xfrm>
            <a:off x="589510" y="1122032"/>
            <a:ext cx="78184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itchFamily="34" charset="0"/>
              </a:rPr>
              <a:t>These data represent the responses of </a:t>
            </a:r>
            <a:r>
              <a:rPr lang="en-US" altLang="en-US" sz="2000" dirty="0" smtClean="0">
                <a:latin typeface="Arial" pitchFamily="34" charset="0"/>
              </a:rPr>
              <a:t>20 </a:t>
            </a:r>
            <a:r>
              <a:rPr lang="en-US" altLang="zh-CN" sz="2000" dirty="0" smtClean="0">
                <a:latin typeface="Arial" pitchFamily="34" charset="0"/>
              </a:rPr>
              <a:t>female</a:t>
            </a:r>
            <a:r>
              <a:rPr lang="en-US" altLang="en-US" sz="2000" dirty="0" smtClean="0">
                <a:latin typeface="Arial" pitchFamily="34" charset="0"/>
              </a:rPr>
              <a:t> </a:t>
            </a:r>
            <a:r>
              <a:rPr lang="en-US" altLang="en-US" sz="2000" dirty="0">
                <a:latin typeface="Arial" pitchFamily="34" charset="0"/>
              </a:rPr>
              <a:t>students to the question, “How many pairs of shoes do you have?” </a:t>
            </a:r>
            <a:endParaRPr lang="en-US" altLang="en-US" sz="2000" dirty="0" smtClean="0"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smtClean="0">
                <a:latin typeface="Arial" pitchFamily="34" charset="0"/>
              </a:rPr>
              <a:t>Construct </a:t>
            </a:r>
            <a:r>
              <a:rPr lang="en-US" altLang="en-US" sz="2000" dirty="0">
                <a:latin typeface="Arial" pitchFamily="34" charset="0"/>
              </a:rPr>
              <a:t>a </a:t>
            </a:r>
            <a:r>
              <a:rPr lang="en-US" altLang="en-US" sz="2000" dirty="0" err="1">
                <a:latin typeface="Arial" pitchFamily="34" charset="0"/>
              </a:rPr>
              <a:t>stemplot</a:t>
            </a:r>
            <a:r>
              <a:rPr lang="en-US" altLang="en-US" sz="2000" dirty="0">
                <a:latin typeface="Arial" pitchFamily="34" charset="0"/>
              </a:rPr>
              <a:t>.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55886"/>
              </p:ext>
            </p:extLst>
          </p:nvPr>
        </p:nvGraphicFramePr>
        <p:xfrm>
          <a:off x="1684031" y="2262498"/>
          <a:ext cx="6096000" cy="742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31                  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19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49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811673" y="3346606"/>
            <a:ext cx="769938" cy="2217737"/>
            <a:chOff x="620713" y="3490254"/>
            <a:chExt cx="770021" cy="2217917"/>
          </a:xfrm>
        </p:grpSpPr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20713" y="5400171"/>
              <a:ext cx="770021" cy="308000"/>
            </a:xfrm>
            <a:prstGeom prst="rect">
              <a:avLst/>
            </a:prstGeom>
            <a:gradFill rotWithShape="1">
              <a:gsLst>
                <a:gs pos="0">
                  <a:srgbClr val="A1B3FB"/>
                </a:gs>
                <a:gs pos="100000">
                  <a:srgbClr val="3B60BB"/>
                </a:gs>
              </a:gsLst>
              <a:lin ang="5400000"/>
            </a:gradFill>
            <a:ln w="9525">
              <a:solidFill>
                <a:srgbClr val="4663AA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+mn-lt"/>
                  <a:ea typeface="+mn-ea"/>
                </a:rPr>
                <a:t>Stems</a:t>
              </a:r>
            </a:p>
          </p:txBody>
        </p:sp>
        <p:grpSp>
          <p:nvGrpSpPr>
            <p:cNvPr id="39990" name="Group 11"/>
            <p:cNvGrpSpPr>
              <a:grpSpLocks/>
            </p:cNvGrpSpPr>
            <p:nvPr/>
          </p:nvGrpSpPr>
          <p:grpSpPr bwMode="auto">
            <a:xfrm>
              <a:off x="820022" y="3490254"/>
              <a:ext cx="314763" cy="1785898"/>
              <a:chOff x="820022" y="3490254"/>
              <a:chExt cx="314763" cy="1785898"/>
            </a:xfrm>
          </p:grpSpPr>
          <p:sp>
            <p:nvSpPr>
              <p:cNvPr id="39991" name="TextBox 7"/>
              <p:cNvSpPr txBox="1">
                <a:spLocks noChangeArrowheads="1"/>
              </p:cNvSpPr>
              <p:nvPr/>
            </p:nvSpPr>
            <p:spPr bwMode="auto">
              <a:xfrm>
                <a:off x="820022" y="3490254"/>
                <a:ext cx="313044" cy="1785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1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2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3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4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5</a:t>
                </a:r>
              </a:p>
            </p:txBody>
          </p:sp>
          <p:cxnSp>
            <p:nvCxnSpPr>
              <p:cNvPr id="18" name="Straight Connector 17"/>
              <p:cNvCxnSpPr>
                <a:cxnSpLocks noChangeShapeType="1"/>
              </p:cNvCxnSpPr>
              <p:nvPr/>
            </p:nvCxnSpPr>
            <p:spPr bwMode="auto">
              <a:xfrm rot="5400000">
                <a:off x="242078" y="4383294"/>
                <a:ext cx="1784495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9" name="Group 13"/>
          <p:cNvGrpSpPr>
            <a:grpSpLocks/>
          </p:cNvGrpSpPr>
          <p:nvPr/>
        </p:nvGrpSpPr>
        <p:grpSpPr bwMode="auto">
          <a:xfrm>
            <a:off x="2256298" y="3348193"/>
            <a:ext cx="1539875" cy="2217738"/>
            <a:chOff x="620713" y="3490254"/>
            <a:chExt cx="1539795" cy="2217917"/>
          </a:xfrm>
        </p:grpSpPr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620713" y="5400171"/>
              <a:ext cx="1539795" cy="308000"/>
            </a:xfrm>
            <a:prstGeom prst="rect">
              <a:avLst/>
            </a:prstGeom>
            <a:gradFill rotWithShape="1">
              <a:gsLst>
                <a:gs pos="0">
                  <a:srgbClr val="A1B3FB"/>
                </a:gs>
                <a:gs pos="100000">
                  <a:srgbClr val="3B60BB"/>
                </a:gs>
              </a:gsLst>
              <a:lin ang="5400000"/>
            </a:gradFill>
            <a:ln w="9525">
              <a:solidFill>
                <a:srgbClr val="4663AA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+mn-lt"/>
                  <a:ea typeface="+mn-ea"/>
                </a:rPr>
                <a:t>Add leaves</a:t>
              </a:r>
            </a:p>
          </p:txBody>
        </p:sp>
        <p:grpSp>
          <p:nvGrpSpPr>
            <p:cNvPr id="39986" name="Group 15"/>
            <p:cNvGrpSpPr>
              <a:grpSpLocks/>
            </p:cNvGrpSpPr>
            <p:nvPr/>
          </p:nvGrpSpPr>
          <p:grpSpPr bwMode="auto">
            <a:xfrm>
              <a:off x="820021" y="3490254"/>
              <a:ext cx="1340487" cy="1785898"/>
              <a:chOff x="820021" y="3490254"/>
              <a:chExt cx="1340487" cy="1785898"/>
            </a:xfrm>
          </p:grpSpPr>
          <p:sp>
            <p:nvSpPr>
              <p:cNvPr id="39987" name="TextBox 16"/>
              <p:cNvSpPr txBox="1">
                <a:spLocks noChangeArrowheads="1"/>
              </p:cNvSpPr>
              <p:nvPr/>
            </p:nvSpPr>
            <p:spPr bwMode="auto">
              <a:xfrm>
                <a:off x="820021" y="3490254"/>
                <a:ext cx="1340487" cy="1785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1   93335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2   664233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3   1840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4   9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>
                    <a:latin typeface="Arial" pitchFamily="34" charset="0"/>
                  </a:rPr>
                  <a:t>5   0701</a:t>
                </a:r>
              </a:p>
            </p:txBody>
          </p:sp>
          <p:cxnSp>
            <p:nvCxnSpPr>
              <p:cNvPr id="23" name="Straight Connector 22"/>
              <p:cNvCxnSpPr>
                <a:cxnSpLocks noChangeShapeType="1"/>
              </p:cNvCxnSpPr>
              <p:nvPr/>
            </p:nvCxnSpPr>
            <p:spPr bwMode="auto">
              <a:xfrm rot="5400000">
                <a:off x="241997" y="4383295"/>
                <a:ext cx="1784494" cy="15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4299411" y="3346606"/>
            <a:ext cx="1539875" cy="2217737"/>
            <a:chOff x="620713" y="3490254"/>
            <a:chExt cx="1539795" cy="2217917"/>
          </a:xfrm>
        </p:grpSpPr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620713" y="5400171"/>
              <a:ext cx="1539795" cy="308000"/>
            </a:xfrm>
            <a:prstGeom prst="rect">
              <a:avLst/>
            </a:prstGeom>
            <a:gradFill rotWithShape="1">
              <a:gsLst>
                <a:gs pos="0">
                  <a:srgbClr val="A1B3FB"/>
                </a:gs>
                <a:gs pos="100000">
                  <a:srgbClr val="3B60BB"/>
                </a:gs>
              </a:gsLst>
              <a:lin ang="5400000"/>
            </a:gradFill>
            <a:ln w="9525">
              <a:solidFill>
                <a:srgbClr val="4663AA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+mn-lt"/>
                  <a:ea typeface="+mn-ea"/>
                </a:rPr>
                <a:t>Order leaves</a:t>
              </a:r>
            </a:p>
          </p:txBody>
        </p:sp>
        <p:grpSp>
          <p:nvGrpSpPr>
            <p:cNvPr id="39982" name="Group 21"/>
            <p:cNvGrpSpPr>
              <a:grpSpLocks/>
            </p:cNvGrpSpPr>
            <p:nvPr/>
          </p:nvGrpSpPr>
          <p:grpSpPr bwMode="auto">
            <a:xfrm>
              <a:off x="820021" y="3490254"/>
              <a:ext cx="1340487" cy="1785898"/>
              <a:chOff x="820021" y="3490254"/>
              <a:chExt cx="1340487" cy="1785898"/>
            </a:xfrm>
          </p:grpSpPr>
          <p:sp>
            <p:nvSpPr>
              <p:cNvPr id="39983" name="TextBox 22"/>
              <p:cNvSpPr txBox="1">
                <a:spLocks noChangeArrowheads="1"/>
              </p:cNvSpPr>
              <p:nvPr/>
            </p:nvSpPr>
            <p:spPr bwMode="auto">
              <a:xfrm>
                <a:off x="820021" y="3490254"/>
                <a:ext cx="1340487" cy="1785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457200" fontAlgn="base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 dirty="0">
                    <a:latin typeface="Arial" pitchFamily="34" charset="0"/>
                  </a:rPr>
                  <a:t>1   33359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 dirty="0">
                    <a:latin typeface="Arial" pitchFamily="34" charset="0"/>
                  </a:rPr>
                  <a:t>2   233466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 dirty="0">
                    <a:latin typeface="Arial" pitchFamily="34" charset="0"/>
                  </a:rPr>
                  <a:t>3   0148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 dirty="0">
                    <a:latin typeface="Arial" pitchFamily="34" charset="0"/>
                  </a:rPr>
                  <a:t>4   9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lang="en-US" altLang="en-US" sz="1800" dirty="0">
                    <a:latin typeface="Arial" pitchFamily="34" charset="0"/>
                  </a:rPr>
                  <a:t>5   0017</a:t>
                </a:r>
              </a:p>
            </p:txBody>
          </p:sp>
          <p:cxnSp>
            <p:nvCxnSpPr>
              <p:cNvPr id="28" name="Straight Connector 27"/>
              <p:cNvCxnSpPr>
                <a:cxnSpLocks noChangeShapeType="1"/>
              </p:cNvCxnSpPr>
              <p:nvPr/>
            </p:nvCxnSpPr>
            <p:spPr bwMode="auto">
              <a:xfrm rot="5400000">
                <a:off x="241995" y="4383295"/>
                <a:ext cx="1784495" cy="15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9" name="Group 25"/>
          <p:cNvGrpSpPr>
            <a:grpSpLocks/>
          </p:cNvGrpSpPr>
          <p:nvPr/>
        </p:nvGrpSpPr>
        <p:grpSpPr bwMode="auto">
          <a:xfrm>
            <a:off x="6631448" y="3348193"/>
            <a:ext cx="1539875" cy="2217738"/>
            <a:chOff x="620713" y="3490254"/>
            <a:chExt cx="1539795" cy="2217917"/>
          </a:xfrm>
        </p:grpSpPr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>
              <a:off x="620713" y="5400171"/>
              <a:ext cx="1539795" cy="308000"/>
            </a:xfrm>
            <a:prstGeom prst="rect">
              <a:avLst/>
            </a:prstGeom>
            <a:gradFill rotWithShape="1">
              <a:gsLst>
                <a:gs pos="0">
                  <a:srgbClr val="A1B3FB"/>
                </a:gs>
                <a:gs pos="100000">
                  <a:srgbClr val="3B60BB"/>
                </a:gs>
              </a:gsLst>
              <a:lin ang="5400000"/>
            </a:gradFill>
            <a:ln w="9525">
              <a:solidFill>
                <a:srgbClr val="4663AA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+mn-lt"/>
                  <a:ea typeface="+mn-ea"/>
                </a:rPr>
                <a:t>Add a key</a:t>
              </a:r>
            </a:p>
          </p:txBody>
        </p:sp>
        <p:sp>
          <p:nvSpPr>
            <p:cNvPr id="39980" name="TextBox 28"/>
            <p:cNvSpPr txBox="1">
              <a:spLocks noChangeArrowheads="1"/>
            </p:cNvSpPr>
            <p:nvPr/>
          </p:nvSpPr>
          <p:spPr bwMode="auto">
            <a:xfrm>
              <a:off x="620713" y="3490254"/>
              <a:ext cx="1539795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en-US" sz="1600" dirty="0">
                  <a:latin typeface="Arial" pitchFamily="34" charset="0"/>
                </a:rPr>
                <a:t>Key: 4|9 represents a  </a:t>
              </a:r>
              <a:r>
                <a:rPr lang="en-US" altLang="en-US" sz="1600" dirty="0" smtClean="0">
                  <a:latin typeface="Arial" pitchFamily="34" charset="0"/>
                </a:rPr>
                <a:t>  student </a:t>
              </a:r>
              <a:r>
                <a:rPr lang="en-US" altLang="en-US" sz="1600" dirty="0">
                  <a:latin typeface="Arial" pitchFamily="34" charset="0"/>
                </a:rPr>
                <a:t>who reported having 49 pairs of shoes.</a:t>
              </a:r>
            </a:p>
          </p:txBody>
        </p:sp>
      </p:grpSp>
      <p:sp>
        <p:nvSpPr>
          <p:cNvPr id="26" name="Vertical Text Placeholder 2"/>
          <p:cNvSpPr txBox="1">
            <a:spLocks/>
          </p:cNvSpPr>
          <p:nvPr/>
        </p:nvSpPr>
        <p:spPr>
          <a:xfrm rot="16200000">
            <a:off x="4555126" y="-3640314"/>
            <a:ext cx="1028443" cy="8839202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en-US" sz="2800" dirty="0" smtClean="0">
                <a:solidFill>
                  <a:srgbClr val="000000"/>
                </a:solidFill>
              </a:rPr>
              <a:t>Stemplots (Stem-and-Leaf Plots) </a:t>
            </a:r>
            <a:r>
              <a:rPr lang="zh-CN" altLang="en-US" sz="2800" dirty="0" smtClean="0">
                <a:solidFill>
                  <a:srgbClr val="000000"/>
                </a:solidFill>
              </a:rPr>
              <a:t>茎叶图</a:t>
            </a:r>
            <a:endParaRPr lang="en-US" altLang="en-US" sz="2800" dirty="0" smtClean="0">
              <a:solidFill>
                <a:srgbClr val="000000"/>
              </a:solidFill>
            </a:endParaRPr>
          </a:p>
          <a:p>
            <a:pPr fontAlgn="auto">
              <a:buFont typeface="Wingdings" pitchFamily="2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9277" y="5770178"/>
            <a:ext cx="8058903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spcAft>
                <a:spcPts val="1200"/>
              </a:spcAft>
              <a:defRPr/>
            </a:pPr>
            <a:r>
              <a:rPr lang="en-US" altLang="en-US" sz="2000" dirty="0" smtClean="0"/>
              <a:t>2. Write </a:t>
            </a:r>
            <a:r>
              <a:rPr lang="en-US" altLang="en-US" sz="2000" b="1" dirty="0"/>
              <a:t>all possible </a:t>
            </a:r>
            <a:r>
              <a:rPr lang="en-US" altLang="en-US" sz="2000" dirty="0"/>
              <a:t>stems </a:t>
            </a:r>
            <a:r>
              <a:rPr lang="en-US" altLang="en-US" sz="2000" b="1" dirty="0"/>
              <a:t>from the smallest to the largest </a:t>
            </a:r>
            <a:r>
              <a:rPr lang="en-US" altLang="en-US" sz="2000" dirty="0"/>
              <a:t>in a </a:t>
            </a:r>
            <a:r>
              <a:rPr lang="en-US" altLang="en-US" sz="2000" b="1" dirty="0"/>
              <a:t>vertical </a:t>
            </a:r>
            <a:r>
              <a:rPr lang="en-US" altLang="en-US" sz="2000" dirty="0"/>
              <a:t>column and draw a </a:t>
            </a:r>
            <a:r>
              <a:rPr lang="en-US" altLang="en-US" sz="2000" b="1" dirty="0"/>
              <a:t>vertical line</a:t>
            </a:r>
            <a:r>
              <a:rPr lang="en-US" altLang="en-US" sz="2000" dirty="0"/>
              <a:t> to the </a:t>
            </a:r>
            <a:r>
              <a:rPr lang="en-US" altLang="en-US" sz="2000" b="1" dirty="0"/>
              <a:t>right</a:t>
            </a:r>
            <a:r>
              <a:rPr lang="en-US" altLang="en-US" sz="2000" dirty="0"/>
              <a:t> of the column.</a:t>
            </a:r>
          </a:p>
        </p:txBody>
      </p:sp>
      <p:sp>
        <p:nvSpPr>
          <p:cNvPr id="5" name="矩形 4"/>
          <p:cNvSpPr/>
          <p:nvPr/>
        </p:nvSpPr>
        <p:spPr>
          <a:xfrm>
            <a:off x="652398" y="2942979"/>
            <a:ext cx="8117976" cy="19389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457200" indent="-457200" eaLnBrk="1" hangingPunct="1">
              <a:spcAft>
                <a:spcPts val="1200"/>
              </a:spcAft>
              <a:buAutoNum type="arabicPeriod"/>
              <a:defRPr/>
            </a:pPr>
            <a:r>
              <a:rPr lang="en-US" altLang="en-US" sz="2000" dirty="0" smtClean="0"/>
              <a:t>Separate </a:t>
            </a:r>
            <a:r>
              <a:rPr lang="en-US" altLang="en-US" sz="2000" dirty="0"/>
              <a:t>each observation into </a:t>
            </a:r>
            <a:r>
              <a:rPr lang="zh-CN" altLang="en-US" sz="2000" dirty="0" smtClean="0"/>
              <a:t>：</a:t>
            </a:r>
            <a:endParaRPr lang="en-US" altLang="zh-CN" sz="2000" dirty="0"/>
          </a:p>
          <a:p>
            <a:pPr marL="342900" indent="-342900" eaLnBrk="1" hangingPunct="1"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000" dirty="0" smtClean="0"/>
              <a:t>a </a:t>
            </a:r>
            <a:r>
              <a:rPr lang="en-US" altLang="en-US" sz="2000" b="1" dirty="0"/>
              <a:t>stem</a:t>
            </a:r>
            <a:r>
              <a:rPr lang="en-US" altLang="en-US" sz="2000" dirty="0"/>
              <a:t> (all but the final </a:t>
            </a:r>
            <a:r>
              <a:rPr lang="en-US" altLang="en-US" sz="2000" dirty="0" smtClean="0"/>
              <a:t>digit). For these data, the tens digits are the stems, e.g. 5 of 50, 2 of 26, 3 of 31, etc.</a:t>
            </a:r>
          </a:p>
          <a:p>
            <a:pPr marL="342900" indent="-342900" eaLnBrk="1" hangingPunct="1"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en-US" sz="2000" dirty="0" smtClean="0"/>
              <a:t>a </a:t>
            </a:r>
            <a:r>
              <a:rPr lang="en-US" altLang="en-US" sz="2000" b="1" dirty="0"/>
              <a:t>leaf</a:t>
            </a:r>
            <a:r>
              <a:rPr lang="en-US" altLang="en-US" sz="2000" dirty="0"/>
              <a:t> (the final digit</a:t>
            </a:r>
            <a:r>
              <a:rPr lang="en-US" altLang="en-US" sz="2000" dirty="0" smtClean="0"/>
              <a:t>). </a:t>
            </a:r>
            <a:r>
              <a:rPr lang="en-US" altLang="en-US" sz="2000" dirty="0"/>
              <a:t>For these data, the </a:t>
            </a:r>
            <a:r>
              <a:rPr lang="en-US" altLang="en-US" sz="2000" dirty="0" smtClean="0"/>
              <a:t>ones </a:t>
            </a:r>
            <a:r>
              <a:rPr lang="en-US" altLang="en-US" sz="2000" dirty="0"/>
              <a:t>digits are the </a:t>
            </a:r>
            <a:r>
              <a:rPr lang="en-US" altLang="en-US" sz="2000" dirty="0" smtClean="0"/>
              <a:t>leaves</a:t>
            </a:r>
            <a:r>
              <a:rPr lang="en-US" altLang="en-US" sz="2000" dirty="0"/>
              <a:t>,</a:t>
            </a:r>
            <a:r>
              <a:rPr lang="en-US" altLang="en-US" sz="2000" dirty="0" smtClean="0"/>
              <a:t> e.g. 0 of 50, 6 of 26, 1 of 31, etc.</a:t>
            </a:r>
            <a:endParaRPr lang="en-US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323971" y="5713908"/>
            <a:ext cx="733824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spcAft>
                <a:spcPts val="1200"/>
              </a:spcAft>
              <a:defRPr/>
            </a:pPr>
            <a:r>
              <a:rPr lang="en-US" altLang="en-US" sz="2400" dirty="0" smtClean="0"/>
              <a:t>3. Write </a:t>
            </a:r>
            <a:r>
              <a:rPr lang="en-US" altLang="en-US" sz="2400" dirty="0"/>
              <a:t>each leaf in the row to the right of its stem.</a:t>
            </a:r>
          </a:p>
        </p:txBody>
      </p:sp>
      <p:sp>
        <p:nvSpPr>
          <p:cNvPr id="7" name="矩形 6"/>
          <p:cNvSpPr/>
          <p:nvPr/>
        </p:nvSpPr>
        <p:spPr>
          <a:xfrm>
            <a:off x="468561" y="5770178"/>
            <a:ext cx="848564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spcAft>
                <a:spcPts val="1200"/>
              </a:spcAft>
              <a:defRPr/>
            </a:pPr>
            <a:r>
              <a:rPr lang="en-US" altLang="en-US" sz="2400" dirty="0" smtClean="0"/>
              <a:t>4. Arrange </a:t>
            </a:r>
            <a:r>
              <a:rPr lang="en-US" altLang="en-US" sz="2400" dirty="0"/>
              <a:t>the leaves in increasing order out from the stem.</a:t>
            </a:r>
          </a:p>
        </p:txBody>
      </p:sp>
      <p:sp>
        <p:nvSpPr>
          <p:cNvPr id="8" name="矩形 7"/>
          <p:cNvSpPr/>
          <p:nvPr/>
        </p:nvSpPr>
        <p:spPr>
          <a:xfrm>
            <a:off x="967187" y="5695310"/>
            <a:ext cx="6863324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spcAft>
                <a:spcPts val="1200"/>
              </a:spcAft>
              <a:defRPr/>
            </a:pPr>
            <a:r>
              <a:rPr lang="en-US" altLang="en-US" sz="2400" dirty="0" smtClean="0"/>
              <a:t>5. Provide </a:t>
            </a:r>
            <a:r>
              <a:rPr lang="en-US" altLang="en-US" sz="2400" dirty="0"/>
              <a:t>a key that explains in context what the stems and leaves represent.</a:t>
            </a:r>
          </a:p>
        </p:txBody>
      </p:sp>
    </p:spTree>
    <p:extLst>
      <p:ext uri="{BB962C8B-B14F-4D97-AF65-F5344CB8AC3E}">
        <p14:creationId xmlns:p14="http://schemas.microsoft.com/office/powerpoint/2010/main" val="32539099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46711"/>
              </p:ext>
            </p:extLst>
          </p:nvPr>
        </p:nvGraphicFramePr>
        <p:xfrm>
          <a:off x="1764173" y="1210446"/>
          <a:ext cx="6096000" cy="742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31                  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19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49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 flipH="1">
            <a:off x="1657614" y="2287951"/>
            <a:ext cx="1588" cy="227421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80" name="TextBox 28"/>
          <p:cNvSpPr txBox="1">
            <a:spLocks noChangeArrowheads="1"/>
          </p:cNvSpPr>
          <p:nvPr/>
        </p:nvSpPr>
        <p:spPr bwMode="auto">
          <a:xfrm>
            <a:off x="3348453" y="2452235"/>
            <a:ext cx="351641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latin typeface="Arial" pitchFamily="34" charset="0"/>
              </a:rPr>
              <a:t>Key: 4|9 represents </a:t>
            </a:r>
            <a:r>
              <a:rPr lang="en-US" altLang="en-US" sz="2000" dirty="0" smtClean="0">
                <a:latin typeface="Arial" pitchFamily="34" charset="0"/>
              </a:rPr>
              <a:t>a </a:t>
            </a:r>
            <a:r>
              <a:rPr lang="en-US" altLang="zh-CN" sz="2000" dirty="0">
                <a:latin typeface="Arial" pitchFamily="34" charset="0"/>
              </a:rPr>
              <a:t>female</a:t>
            </a:r>
            <a:r>
              <a:rPr lang="en-US" altLang="en-US" sz="2000" dirty="0" smtClean="0">
                <a:latin typeface="Arial" pitchFamily="34" charset="0"/>
              </a:rPr>
              <a:t> </a:t>
            </a:r>
            <a:r>
              <a:rPr lang="en-US" altLang="en-US" sz="2000" dirty="0">
                <a:latin typeface="Arial" pitchFamily="34" charset="0"/>
              </a:rPr>
              <a:t>student who reported having 49 pairs of </a:t>
            </a:r>
            <a:r>
              <a:rPr lang="en-US" altLang="en-US" sz="2000" dirty="0" smtClean="0">
                <a:latin typeface="Arial" pitchFamily="34" charset="0"/>
              </a:rPr>
              <a:t>shoes.</a:t>
            </a:r>
            <a:endParaRPr lang="en-US" altLang="en-US" sz="2000" dirty="0">
              <a:latin typeface="Arial" pitchFamily="34" charset="0"/>
            </a:endParaRPr>
          </a:p>
        </p:txBody>
      </p:sp>
      <p:sp>
        <p:nvSpPr>
          <p:cNvPr id="26" name="Vertical Text Placeholder 2"/>
          <p:cNvSpPr txBox="1">
            <a:spLocks/>
          </p:cNvSpPr>
          <p:nvPr/>
        </p:nvSpPr>
        <p:spPr>
          <a:xfrm rot="16200000">
            <a:off x="4555126" y="-3640314"/>
            <a:ext cx="1028443" cy="8839202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en-US" sz="2800" dirty="0" smtClean="0">
                <a:solidFill>
                  <a:srgbClr val="000000"/>
                </a:solidFill>
              </a:rPr>
              <a:t>Stemplots (Stem-and-Leaf Plots) </a:t>
            </a:r>
            <a:r>
              <a:rPr lang="zh-CN" altLang="en-US" sz="2800" dirty="0" smtClean="0">
                <a:solidFill>
                  <a:srgbClr val="000000"/>
                </a:solidFill>
              </a:rPr>
              <a:t>茎叶图</a:t>
            </a:r>
            <a:endParaRPr lang="en-US" altLang="en-US" sz="2800" dirty="0" smtClean="0">
              <a:solidFill>
                <a:srgbClr val="000000"/>
              </a:solidFill>
            </a:endParaRPr>
          </a:p>
          <a:p>
            <a:pPr fontAlgn="auto">
              <a:buFont typeface="Wingdings" pitchFamily="2" charset="2"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40077" y="4562168"/>
            <a:ext cx="6293466" cy="138499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742950" lvl="1" indent="-285750" fontAlgn="auto">
              <a:spcAft>
                <a:spcPts val="0"/>
              </a:spcAft>
              <a:buFontTx/>
              <a:buChar char="-"/>
            </a:pPr>
            <a:r>
              <a:rPr lang="en-US" altLang="en-US" sz="2800" dirty="0" smtClean="0">
                <a:solidFill>
                  <a:srgbClr val="C00000"/>
                </a:solidFill>
              </a:rPr>
              <a:t>small </a:t>
            </a:r>
            <a:r>
              <a:rPr lang="en-US" altLang="en-US" sz="2800" dirty="0">
                <a:solidFill>
                  <a:srgbClr val="C00000"/>
                </a:solidFill>
              </a:rPr>
              <a:t>data </a:t>
            </a:r>
            <a:r>
              <a:rPr lang="en-US" altLang="en-US" sz="2800" dirty="0" smtClean="0">
                <a:solidFill>
                  <a:srgbClr val="C00000"/>
                </a:solidFill>
              </a:rPr>
              <a:t>set</a:t>
            </a:r>
          </a:p>
          <a:p>
            <a:pPr marL="742950" lvl="1" indent="-285750" fontAlgn="auto">
              <a:spcAft>
                <a:spcPts val="0"/>
              </a:spcAft>
              <a:buFontTx/>
              <a:buChar char="-"/>
            </a:pPr>
            <a:r>
              <a:rPr lang="en-US" altLang="en-US" sz="2800" dirty="0" smtClean="0">
                <a:solidFill>
                  <a:srgbClr val="C00000"/>
                </a:solidFill>
              </a:rPr>
              <a:t>a </a:t>
            </a:r>
            <a:r>
              <a:rPr lang="en-US" altLang="en-US" sz="2800" dirty="0">
                <a:solidFill>
                  <a:srgbClr val="C00000"/>
                </a:solidFill>
              </a:rPr>
              <a:t>quick picture of the </a:t>
            </a:r>
            <a:r>
              <a:rPr lang="en-US" altLang="en-US" sz="2800" dirty="0" smtClean="0">
                <a:solidFill>
                  <a:srgbClr val="C00000"/>
                </a:solidFill>
              </a:rPr>
              <a:t>distribution</a:t>
            </a:r>
          </a:p>
          <a:p>
            <a:pPr marL="742950" lvl="1" indent="-285750" fontAlgn="auto">
              <a:spcAft>
                <a:spcPts val="0"/>
              </a:spcAft>
              <a:buFontTx/>
              <a:buChar char="-"/>
            </a:pPr>
            <a:r>
              <a:rPr lang="en-US" altLang="en-US" sz="2800" dirty="0" smtClean="0">
                <a:solidFill>
                  <a:srgbClr val="C00000"/>
                </a:solidFill>
              </a:rPr>
              <a:t>actual </a:t>
            </a:r>
            <a:r>
              <a:rPr lang="en-US" altLang="en-US" sz="2800" dirty="0">
                <a:solidFill>
                  <a:srgbClr val="C00000"/>
                </a:solidFill>
              </a:rPr>
              <a:t>numerical values</a:t>
            </a:r>
          </a:p>
        </p:txBody>
      </p:sp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1275232" y="2344514"/>
            <a:ext cx="192025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1   33359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2   233466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3   0148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4   9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5   </a:t>
            </a:r>
            <a:r>
              <a:rPr lang="en-US" altLang="en-US" sz="2400" dirty="0" smtClean="0">
                <a:latin typeface="Arial" pitchFamily="34" charset="0"/>
              </a:rPr>
              <a:t>0017 </a:t>
            </a:r>
            <a:endParaRPr lang="en-US" altLang="en-US" sz="2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234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69900"/>
          </a:xfrm>
        </p:spPr>
        <p:txBody>
          <a:bodyPr rtlCol="0" anchor="t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>
                <a:latin typeface="Helvetica Neue Light" charset="0"/>
                <a:ea typeface="ＭＳ Ｐゴシック" pitchFamily="34" charset="-128"/>
              </a:rPr>
              <a:t>S</a:t>
            </a:r>
            <a:r>
              <a:rPr lang="en-US" altLang="zh-CN" dirty="0" smtClean="0">
                <a:latin typeface="Helvetica Neue Light" charset="0"/>
                <a:ea typeface="ＭＳ Ｐゴシック" pitchFamily="34" charset="-128"/>
              </a:rPr>
              <a:t>plit </a:t>
            </a:r>
            <a:r>
              <a:rPr lang="en-US" altLang="zh-CN" dirty="0" err="1" smtClean="0">
                <a:latin typeface="Helvetica Neue Light" charset="0"/>
                <a:ea typeface="ＭＳ Ｐゴシック" pitchFamily="34" charset="-128"/>
              </a:rPr>
              <a:t>stemplot</a:t>
            </a:r>
            <a:r>
              <a:rPr lang="en-US" altLang="zh-CN" dirty="0" smtClean="0">
                <a:latin typeface="Helvetica Neue Light" charset="0"/>
                <a:ea typeface="ＭＳ Ｐゴシック" pitchFamily="34" charset="-128"/>
              </a:rPr>
              <a:t> &amp; Back-to-back </a:t>
            </a:r>
            <a:r>
              <a:rPr lang="en-US" altLang="zh-CN" dirty="0" err="1" smtClean="0">
                <a:latin typeface="Helvetica Neue Light" charset="0"/>
                <a:ea typeface="ＭＳ Ｐゴシック" pitchFamily="34" charset="-128"/>
              </a:rPr>
              <a:t>stemplot</a:t>
            </a:r>
            <a:endParaRPr lang="en-US" altLang="en-US" dirty="0">
              <a:latin typeface="Helvetica Neue Light" charset="0"/>
              <a:ea typeface="ＭＳ Ｐゴシック" pitchFamily="34" charset="-128"/>
            </a:endParaRPr>
          </a:p>
        </p:txBody>
      </p:sp>
      <p:sp>
        <p:nvSpPr>
          <p:cNvPr id="40963" name="TextBox 7"/>
          <p:cNvSpPr txBox="1">
            <a:spLocks noChangeArrowheads="1"/>
          </p:cNvSpPr>
          <p:nvPr/>
        </p:nvSpPr>
        <p:spPr bwMode="auto">
          <a:xfrm>
            <a:off x="486185" y="955090"/>
            <a:ext cx="78184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itchFamily="34" charset="0"/>
              </a:rPr>
              <a:t>When data values are “bunched up”, we can get a better picture of the distribution by </a:t>
            </a:r>
            <a:r>
              <a:rPr lang="en-US" altLang="en-US" sz="2000" b="1" dirty="0">
                <a:latin typeface="Arial" pitchFamily="34" charset="0"/>
              </a:rPr>
              <a:t>splitting stems</a:t>
            </a:r>
            <a:r>
              <a:rPr lang="en-US" altLang="en-US" sz="2000" dirty="0" smtClean="0">
                <a:latin typeface="Arial" pitchFamily="34" charset="0"/>
              </a:rPr>
              <a:t>.</a:t>
            </a:r>
            <a:endParaRPr lang="en-US" altLang="en-US" sz="2000" dirty="0">
              <a:latin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93324"/>
              </p:ext>
            </p:extLst>
          </p:nvPr>
        </p:nvGraphicFramePr>
        <p:xfrm>
          <a:off x="709776" y="1819275"/>
          <a:ext cx="7594847" cy="1081240"/>
        </p:xfrm>
        <a:graphic>
          <a:graphicData uri="http://schemas.openxmlformats.org/drawingml/2006/table">
            <a:tbl>
              <a:tblPr/>
              <a:tblGrid>
                <a:gridCol w="758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1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86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86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86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15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86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0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26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26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31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57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24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22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38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13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50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13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34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30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49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13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51</a:t>
                      </a:r>
                    </a:p>
                  </a:txBody>
                  <a:tcPr marL="167418" marR="167418" marT="83709" marB="837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2514078" y="3645012"/>
            <a:ext cx="315913" cy="2862322"/>
            <a:chOff x="820022" y="3490254"/>
            <a:chExt cx="315557" cy="2862117"/>
          </a:xfrm>
        </p:grpSpPr>
        <p:sp>
          <p:nvSpPr>
            <p:cNvPr id="41045" name="TextBox 7"/>
            <p:cNvSpPr txBox="1">
              <a:spLocks noChangeArrowheads="1"/>
            </p:cNvSpPr>
            <p:nvPr/>
          </p:nvSpPr>
          <p:spPr bwMode="auto">
            <a:xfrm>
              <a:off x="820022" y="3490254"/>
              <a:ext cx="312553" cy="2862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 smtClean="0">
                  <a:latin typeface="Arial" pitchFamily="34" charset="0"/>
                </a:rPr>
                <a:t>1</a:t>
              </a:r>
              <a:endParaRPr lang="en-US" altLang="en-US" sz="1800" dirty="0">
                <a:latin typeface="Arial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itchFamily="34" charset="0"/>
                </a:rPr>
                <a:t>1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itchFamily="34" charset="0"/>
                </a:rPr>
                <a:t>2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itchFamily="34" charset="0"/>
                </a:rPr>
                <a:t>2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itchFamily="34" charset="0"/>
                </a:rPr>
                <a:t>3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itchFamily="34" charset="0"/>
                </a:rPr>
                <a:t>3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itchFamily="34" charset="0"/>
                </a:rPr>
                <a:t>4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itchFamily="34" charset="0"/>
                </a:rPr>
                <a:t>4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itchFamily="34" charset="0"/>
                </a:rPr>
                <a:t>5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itchFamily="34" charset="0"/>
                </a:rPr>
                <a:t>5</a:t>
              </a:r>
            </a:p>
          </p:txBody>
        </p:sp>
        <p:cxnSp>
          <p:nvCxnSpPr>
            <p:cNvPr id="10" name="Straight Connector 9"/>
            <p:cNvCxnSpPr>
              <a:cxnSpLocks noChangeShapeType="1"/>
            </p:cNvCxnSpPr>
            <p:nvPr/>
          </p:nvCxnSpPr>
          <p:spPr bwMode="auto">
            <a:xfrm flipH="1">
              <a:off x="1132575" y="3491842"/>
              <a:ext cx="3004" cy="286052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1042" name="TextBox 32"/>
          <p:cNvSpPr txBox="1">
            <a:spLocks noChangeArrowheads="1"/>
          </p:cNvSpPr>
          <p:nvPr/>
        </p:nvSpPr>
        <p:spPr bwMode="auto">
          <a:xfrm>
            <a:off x="2856322" y="3083745"/>
            <a:ext cx="1538152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latin typeface="Arial" pitchFamily="34" charset="0"/>
              </a:rPr>
              <a:t>Females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b="1" dirty="0"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itchFamily="34" charset="0"/>
              </a:rPr>
              <a:t>333</a:t>
            </a:r>
            <a:endParaRPr lang="en-US" altLang="en-US" sz="1800" dirty="0"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itchFamily="34" charset="0"/>
              </a:rPr>
              <a:t>59</a:t>
            </a:r>
            <a:endParaRPr lang="en-US" altLang="en-US" sz="1800" dirty="0"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itchFamily="34" charset="0"/>
              </a:rPr>
              <a:t>2334</a:t>
            </a:r>
            <a:endParaRPr lang="en-US" altLang="en-US" sz="1800" dirty="0"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itchFamily="34" charset="0"/>
              </a:rPr>
              <a:t>66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itchFamily="34" charset="0"/>
              </a:rPr>
              <a:t>014</a:t>
            </a:r>
            <a:endParaRPr lang="en-US" altLang="en-US" sz="1800" dirty="0"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itchFamily="34" charset="0"/>
              </a:rPr>
              <a:t>8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itchFamily="34" charset="0"/>
              </a:rPr>
              <a:t>9</a:t>
            </a:r>
            <a:endParaRPr lang="en-US" altLang="en-US" sz="1800" dirty="0"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pitchFamily="34" charset="0"/>
              </a:rPr>
              <a:t>001</a:t>
            </a:r>
            <a:endParaRPr lang="en-US" altLang="en-US" sz="1800" dirty="0">
              <a:latin typeface="Arial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itchFamily="34" charset="0"/>
              </a:rPr>
              <a:t>7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30454" y="3337037"/>
            <a:ext cx="1637444" cy="400110"/>
          </a:xfrm>
          <a:prstGeom prst="rect">
            <a:avLst/>
          </a:prstGeom>
          <a:gradFill rotWithShape="1">
            <a:gsLst>
              <a:gs pos="0">
                <a:srgbClr val="A1B3FB"/>
              </a:gs>
              <a:gs pos="100000">
                <a:srgbClr val="3B60BB"/>
              </a:gs>
            </a:gsLst>
            <a:lin ang="5400000"/>
          </a:gradFill>
          <a:ln w="9525">
            <a:solidFill>
              <a:srgbClr val="4663A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ja-JP" sz="2000" b="1" dirty="0" smtClean="0">
                <a:solidFill>
                  <a:srgbClr val="000000"/>
                </a:solidFill>
              </a:rPr>
              <a:t>split stems</a:t>
            </a:r>
            <a:endParaRPr lang="en-US" sz="2000" b="1" dirty="0">
              <a:solidFill>
                <a:srgbClr val="000000"/>
              </a:solidFill>
            </a:endParaRPr>
          </a:p>
        </p:txBody>
      </p:sp>
      <p:cxnSp>
        <p:nvCxnSpPr>
          <p:cNvPr id="24" name="Straight Connector 27"/>
          <p:cNvCxnSpPr>
            <a:cxnSpLocks noChangeShapeType="1"/>
          </p:cNvCxnSpPr>
          <p:nvPr/>
        </p:nvCxnSpPr>
        <p:spPr bwMode="auto">
          <a:xfrm flipH="1">
            <a:off x="6424357" y="3657936"/>
            <a:ext cx="58" cy="227421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6040446" y="3714499"/>
            <a:ext cx="185043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1   33359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2   233466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3   0148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4   9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400" dirty="0">
                <a:latin typeface="Arial" pitchFamily="34" charset="0"/>
              </a:rPr>
              <a:t>5   </a:t>
            </a:r>
            <a:r>
              <a:rPr lang="en-US" altLang="en-US" sz="2400" dirty="0" smtClean="0">
                <a:latin typeface="Arial" pitchFamily="34" charset="0"/>
              </a:rPr>
              <a:t>0017 </a:t>
            </a:r>
            <a:endParaRPr lang="en-US" altLang="en-US" sz="2400" dirty="0">
              <a:latin typeface="Arial" pitchFamily="34" charset="0"/>
            </a:endParaRPr>
          </a:p>
        </p:txBody>
      </p:sp>
      <p:sp>
        <p:nvSpPr>
          <p:cNvPr id="26" name="TextBox 10"/>
          <p:cNvSpPr txBox="1">
            <a:spLocks noChangeArrowheads="1"/>
          </p:cNvSpPr>
          <p:nvPr/>
        </p:nvSpPr>
        <p:spPr bwMode="auto">
          <a:xfrm>
            <a:off x="3536853" y="4574460"/>
            <a:ext cx="15398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600" dirty="0">
                <a:latin typeface="Arial" pitchFamily="34" charset="0"/>
              </a:rPr>
              <a:t>Key: 4|9 represents a student who reported having 49 pairs of shoes.</a:t>
            </a:r>
          </a:p>
        </p:txBody>
      </p:sp>
      <p:sp>
        <p:nvSpPr>
          <p:cNvPr id="27" name="TextBox 10"/>
          <p:cNvSpPr txBox="1">
            <a:spLocks noChangeArrowheads="1"/>
          </p:cNvSpPr>
          <p:nvPr/>
        </p:nvSpPr>
        <p:spPr bwMode="auto">
          <a:xfrm>
            <a:off x="7534685" y="4574460"/>
            <a:ext cx="15398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600" dirty="0">
                <a:latin typeface="Arial" pitchFamily="34" charset="0"/>
              </a:rPr>
              <a:t>Key: 4|9 represents a student who reported having 49 pairs of shoes.</a:t>
            </a:r>
          </a:p>
        </p:txBody>
      </p:sp>
    </p:spTree>
    <p:extLst>
      <p:ext uri="{BB962C8B-B14F-4D97-AF65-F5344CB8AC3E}">
        <p14:creationId xmlns:p14="http://schemas.microsoft.com/office/powerpoint/2010/main" val="17565264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6332</TotalTime>
  <Words>1355</Words>
  <Application>Microsoft Office PowerPoint</Application>
  <PresentationFormat>全屏显示(4:3)</PresentationFormat>
  <Paragraphs>309</Paragraphs>
  <Slides>26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ElectraLH-Regular</vt:lpstr>
      <vt:lpstr>Helvetica Neue</vt:lpstr>
      <vt:lpstr>Helvetica Neue Bold Condensed</vt:lpstr>
      <vt:lpstr>Helvetica Neue Light</vt:lpstr>
      <vt:lpstr>LiberationSerif</vt:lpstr>
      <vt:lpstr>MS PGothic</vt:lpstr>
      <vt:lpstr>宋体</vt:lpstr>
      <vt:lpstr>Arial</vt:lpstr>
      <vt:lpstr>Calibri</vt:lpstr>
      <vt:lpstr>Cambria Math</vt:lpstr>
      <vt:lpstr>Century Gothic</vt:lpstr>
      <vt:lpstr>Garamond</vt:lpstr>
      <vt:lpstr>Wingdings</vt:lpstr>
      <vt:lpstr>肥皂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Split stemplot &amp; Back-to-back stemplot</vt:lpstr>
      <vt:lpstr>Split stemplot &amp; Back-to-back stemplot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Bin size</vt:lpstr>
      <vt:lpstr>PowerPoint 演示文稿</vt:lpstr>
      <vt:lpstr>PowerPoint 演示文稿</vt:lpstr>
      <vt:lpstr>Notice the shape does not change when comparing frequency and relative frequency Histograms</vt:lpstr>
      <vt:lpstr>Summary</vt:lpstr>
    </vt:vector>
  </TitlesOfParts>
  <Company>Lakeville Area Public Schools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catherine mccarthy</dc:creator>
  <cp:lastModifiedBy>X13 Yoga</cp:lastModifiedBy>
  <cp:revision>211</cp:revision>
  <dcterms:created xsi:type="dcterms:W3CDTF">2013-09-07T18:11:38Z</dcterms:created>
  <dcterms:modified xsi:type="dcterms:W3CDTF">2021-09-06T07:18:43Z</dcterms:modified>
</cp:coreProperties>
</file>